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57" r:id="rId3"/>
    <p:sldId id="258" r:id="rId4"/>
    <p:sldId id="260" r:id="rId5"/>
    <p:sldId id="259" r:id="rId6"/>
    <p:sldId id="261" r:id="rId7"/>
    <p:sldId id="299" r:id="rId8"/>
    <p:sldId id="296" r:id="rId9"/>
    <p:sldId id="298" r:id="rId10"/>
    <p:sldId id="263" r:id="rId11"/>
    <p:sldId id="300" r:id="rId12"/>
    <p:sldId id="301" r:id="rId13"/>
    <p:sldId id="302" r:id="rId14"/>
    <p:sldId id="303" r:id="rId15"/>
    <p:sldId id="304" r:id="rId16"/>
    <p:sldId id="306" r:id="rId17"/>
    <p:sldId id="283" r:id="rId18"/>
    <p:sldId id="284" r:id="rId19"/>
    <p:sldId id="330" r:id="rId20"/>
    <p:sldId id="305" r:id="rId21"/>
    <p:sldId id="274" r:id="rId22"/>
    <p:sldId id="291" r:id="rId23"/>
    <p:sldId id="307" r:id="rId24"/>
    <p:sldId id="294" r:id="rId25"/>
    <p:sldId id="308" r:id="rId26"/>
    <p:sldId id="316" r:id="rId27"/>
    <p:sldId id="317" r:id="rId28"/>
    <p:sldId id="318" r:id="rId29"/>
    <p:sldId id="319" r:id="rId30"/>
    <p:sldId id="322" r:id="rId31"/>
    <p:sldId id="321" r:id="rId32"/>
    <p:sldId id="320" r:id="rId33"/>
    <p:sldId id="323" r:id="rId34"/>
    <p:sldId id="313" r:id="rId35"/>
    <p:sldId id="325" r:id="rId36"/>
    <p:sldId id="327" r:id="rId37"/>
    <p:sldId id="326" r:id="rId38"/>
    <p:sldId id="309" r:id="rId39"/>
    <p:sldId id="328" r:id="rId40"/>
    <p:sldId id="329" r:id="rId41"/>
    <p:sldId id="314" r:id="rId42"/>
    <p:sldId id="315" r:id="rId43"/>
    <p:sldId id="336" r:id="rId44"/>
    <p:sldId id="331" r:id="rId45"/>
    <p:sldId id="338" r:id="rId46"/>
    <p:sldId id="264" r:id="rId47"/>
    <p:sldId id="265" r:id="rId48"/>
    <p:sldId id="324" r:id="rId49"/>
    <p:sldId id="332" r:id="rId50"/>
    <p:sldId id="333" r:id="rId51"/>
    <p:sldId id="337" r:id="rId52"/>
    <p:sldId id="310" r:id="rId53"/>
    <p:sldId id="311" r:id="rId54"/>
    <p:sldId id="340" r:id="rId55"/>
    <p:sldId id="339"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1BED"/>
    <a:srgbClr val="0DF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660"/>
  </p:normalViewPr>
  <p:slideViewPr>
    <p:cSldViewPr snapToGrid="0">
      <p:cViewPr varScale="1">
        <p:scale>
          <a:sx n="128" d="100"/>
          <a:sy n="128" d="100"/>
        </p:scale>
        <p:origin x="99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91793-E39E-4C17-974A-E3451E29E2CB}" type="datetimeFigureOut">
              <a:rPr lang="en-US" smtClean="0"/>
              <a:t>8/14/2019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2D792-1284-48B3-8DE3-5E36A6D838F2}" type="slidenum">
              <a:rPr lang="en-US" smtClean="0"/>
              <a:t>‹#›</a:t>
            </a:fld>
            <a:endParaRPr lang="en-US"/>
          </a:p>
        </p:txBody>
      </p:sp>
    </p:spTree>
    <p:extLst>
      <p:ext uri="{BB962C8B-B14F-4D97-AF65-F5344CB8AC3E}">
        <p14:creationId xmlns:p14="http://schemas.microsoft.com/office/powerpoint/2010/main" val="252827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2D792-1284-48B3-8DE3-5E36A6D838F2}" type="slidenum">
              <a:rPr lang="en-US" smtClean="0"/>
              <a:t>3</a:t>
            </a:fld>
            <a:endParaRPr lang="en-US"/>
          </a:p>
        </p:txBody>
      </p:sp>
    </p:spTree>
    <p:extLst>
      <p:ext uri="{BB962C8B-B14F-4D97-AF65-F5344CB8AC3E}">
        <p14:creationId xmlns:p14="http://schemas.microsoft.com/office/powerpoint/2010/main" val="245282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7547A05E-4766-486B-B07B-E3F970B0BB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241D34E5-C50F-4C7F-B080-67C76D7E33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868" name="Slide Number Placeholder 3">
            <a:extLst>
              <a:ext uri="{FF2B5EF4-FFF2-40B4-BE49-F238E27FC236}">
                <a16:creationId xmlns:a16="http://schemas.microsoft.com/office/drawing/2014/main" id="{6EE403DD-C408-4F64-8020-CC72AD1C7C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6B52C04-AC93-425E-BE8F-FC979E2B169C}" type="slidenum">
              <a:rPr lang="en-US" altLang="en-US">
                <a:latin typeface="Calibri" panose="020F0502020204030204" pitchFamily="34" charset="0"/>
              </a:rPr>
              <a:pPr/>
              <a:t>17</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0BE1C324-D6A1-4742-8280-68C507F7BE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52569A26-2C2D-4E80-BA0D-C939E4224F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7892" name="Slide Number Placeholder 3">
            <a:extLst>
              <a:ext uri="{FF2B5EF4-FFF2-40B4-BE49-F238E27FC236}">
                <a16:creationId xmlns:a16="http://schemas.microsoft.com/office/drawing/2014/main" id="{35B32EF8-81BB-44B9-98C4-7CF2E1D5B8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2799FCA-C0C9-419D-99B0-6099BD4046A2}" type="slidenum">
              <a:rPr lang="en-US" altLang="en-US">
                <a:latin typeface="Calibri" panose="020F0502020204030204" pitchFamily="34" charset="0"/>
              </a:rPr>
              <a:pPr/>
              <a:t>18</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Lateral chest radiograph shown with 6 bit, 3 bit, and 2 bit quantization, which translates to 64, 8 and 4 grayscale values.</a:t>
            </a:r>
          </a:p>
        </p:txBody>
      </p:sp>
      <p:sp>
        <p:nvSpPr>
          <p:cNvPr id="4" name="Slide Number Placeholder 3"/>
          <p:cNvSpPr>
            <a:spLocks noGrp="1"/>
          </p:cNvSpPr>
          <p:nvPr>
            <p:ph type="sldNum" sz="quarter" idx="5"/>
          </p:nvPr>
        </p:nvSpPr>
        <p:spPr/>
        <p:txBody>
          <a:bodyPr/>
          <a:lstStyle/>
          <a:p>
            <a:fld id="{9AF2D792-1284-48B3-8DE3-5E36A6D838F2}" type="slidenum">
              <a:rPr lang="en-US" smtClean="0"/>
              <a:t>20</a:t>
            </a:fld>
            <a:endParaRPr lang="en-US"/>
          </a:p>
        </p:txBody>
      </p:sp>
    </p:spTree>
    <p:extLst>
      <p:ext uri="{BB962C8B-B14F-4D97-AF65-F5344CB8AC3E}">
        <p14:creationId xmlns:p14="http://schemas.microsoft.com/office/powerpoint/2010/main" val="132660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6254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77385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61663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32274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806264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092995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434105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52743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616816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015321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2605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8649" y="6356351"/>
            <a:ext cx="70439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Rectangle 7">
            <a:extLst>
              <a:ext uri="{FF2B5EF4-FFF2-40B4-BE49-F238E27FC236}">
                <a16:creationId xmlns:a16="http://schemas.microsoft.com/office/drawing/2014/main" id="{9ACC7114-CE65-40C1-BC58-A71607152DBD}"/>
              </a:ext>
            </a:extLst>
          </p:cNvPr>
          <p:cNvSpPr/>
          <p:nvPr userDrawn="1"/>
        </p:nvSpPr>
        <p:spPr>
          <a:xfrm>
            <a:off x="0" y="0"/>
            <a:ext cx="9144000" cy="23019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F9DDA6-6D32-4F6F-8359-E6E441BC05A1}"/>
              </a:ext>
            </a:extLst>
          </p:cNvPr>
          <p:cNvPicPr>
            <a:picLocks noChangeAspect="1"/>
          </p:cNvPicPr>
          <p:nvPr userDrawn="1"/>
        </p:nvPicPr>
        <p:blipFill>
          <a:blip r:embed="rId13">
            <a:clrChange>
              <a:clrFrom>
                <a:srgbClr val="FCFEFF"/>
              </a:clrFrom>
              <a:clrTo>
                <a:srgbClr val="FCFEFF">
                  <a:alpha val="0"/>
                </a:srgbClr>
              </a:clrTo>
            </a:clrChange>
            <a:alphaModFix/>
          </a:blip>
          <a:stretch>
            <a:fillRect/>
          </a:stretch>
        </p:blipFill>
        <p:spPr>
          <a:xfrm>
            <a:off x="7839422" y="5656722"/>
            <a:ext cx="1360170" cy="971088"/>
          </a:xfrm>
          <a:prstGeom prst="rect">
            <a:avLst/>
          </a:prstGeom>
        </p:spPr>
      </p:pic>
      <p:sp>
        <p:nvSpPr>
          <p:cNvPr id="10" name="Rectangle 9">
            <a:extLst>
              <a:ext uri="{FF2B5EF4-FFF2-40B4-BE49-F238E27FC236}">
                <a16:creationId xmlns:a16="http://schemas.microsoft.com/office/drawing/2014/main" id="{A724EB9C-33B0-4860-95FC-9BBB9F949082}"/>
              </a:ext>
            </a:extLst>
          </p:cNvPr>
          <p:cNvSpPr/>
          <p:nvPr userDrawn="1"/>
        </p:nvSpPr>
        <p:spPr>
          <a:xfrm rot="10800000">
            <a:off x="0" y="6627810"/>
            <a:ext cx="9144000" cy="23019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1785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9.png"/><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9.png"/><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jpe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4EC9-BEF0-42F2-8676-39FDF37F3AC2}"/>
              </a:ext>
            </a:extLst>
          </p:cNvPr>
          <p:cNvSpPr>
            <a:spLocks noGrp="1"/>
          </p:cNvSpPr>
          <p:nvPr>
            <p:ph type="ctrTitle"/>
          </p:nvPr>
        </p:nvSpPr>
        <p:spPr/>
        <p:txBody>
          <a:bodyPr>
            <a:normAutofit fontScale="90000"/>
          </a:bodyPr>
          <a:lstStyle/>
          <a:p>
            <a:r>
              <a:rPr lang="en-US" dirty="0"/>
              <a:t>Applied Imaging Concepts: An introduction to image processing and analysis</a:t>
            </a:r>
          </a:p>
        </p:txBody>
      </p:sp>
      <p:sp>
        <p:nvSpPr>
          <p:cNvPr id="3" name="Subtitle 2">
            <a:extLst>
              <a:ext uri="{FF2B5EF4-FFF2-40B4-BE49-F238E27FC236}">
                <a16:creationId xmlns:a16="http://schemas.microsoft.com/office/drawing/2014/main" id="{086B2C12-4202-4E86-88E1-0B9C84E8A9C2}"/>
              </a:ext>
            </a:extLst>
          </p:cNvPr>
          <p:cNvSpPr>
            <a:spLocks noGrp="1"/>
          </p:cNvSpPr>
          <p:nvPr>
            <p:ph type="subTitle" idx="1"/>
          </p:nvPr>
        </p:nvSpPr>
        <p:spPr/>
        <p:txBody>
          <a:bodyPr/>
          <a:lstStyle/>
          <a:p>
            <a:r>
              <a:rPr lang="en-US" dirty="0"/>
              <a:t>Sara Rolfe</a:t>
            </a:r>
          </a:p>
          <a:p>
            <a:r>
              <a:rPr lang="en-US" dirty="0"/>
              <a:t>8/26/19</a:t>
            </a:r>
          </a:p>
          <a:p>
            <a:endParaRPr lang="en-US" dirty="0"/>
          </a:p>
        </p:txBody>
      </p:sp>
    </p:spTree>
    <p:extLst>
      <p:ext uri="{BB962C8B-B14F-4D97-AF65-F5344CB8AC3E}">
        <p14:creationId xmlns:p14="http://schemas.microsoft.com/office/powerpoint/2010/main" val="3203123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E1D48B4-7731-41F6-A60D-961A29B6F997}"/>
              </a:ext>
            </a:extLst>
          </p:cNvPr>
          <p:cNvSpPr>
            <a:spLocks noGrp="1"/>
          </p:cNvSpPr>
          <p:nvPr>
            <p:ph type="title"/>
          </p:nvPr>
        </p:nvSpPr>
        <p:spPr/>
        <p:txBody>
          <a:bodyPr/>
          <a:lstStyle/>
          <a:p>
            <a:pPr eaLnBrk="1" hangingPunct="1"/>
            <a:r>
              <a:rPr lang="en-US" altLang="en-US"/>
              <a:t>What do all of these mean</a:t>
            </a:r>
          </a:p>
        </p:txBody>
      </p:sp>
      <p:pic>
        <p:nvPicPr>
          <p:cNvPr id="19459" name="Picture 2">
            <a:extLst>
              <a:ext uri="{FF2B5EF4-FFF2-40B4-BE49-F238E27FC236}">
                <a16:creationId xmlns:a16="http://schemas.microsoft.com/office/drawing/2014/main" id="{C9DAAA34-CE9B-4B57-868D-40922AACF43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447800" y="1676400"/>
            <a:ext cx="6311900" cy="3352800"/>
          </a:xfrm>
          <a:noFill/>
        </p:spPr>
      </p:pic>
      <p:sp>
        <p:nvSpPr>
          <p:cNvPr id="19460" name="TextBox 3">
            <a:extLst>
              <a:ext uri="{FF2B5EF4-FFF2-40B4-BE49-F238E27FC236}">
                <a16:creationId xmlns:a16="http://schemas.microsoft.com/office/drawing/2014/main" id="{0727F6E5-3CA7-4916-AF9B-99194EDC3554}"/>
              </a:ext>
            </a:extLst>
          </p:cNvPr>
          <p:cNvSpPr txBox="1">
            <a:spLocks noChangeArrowheads="1"/>
          </p:cNvSpPr>
          <p:nvPr/>
        </p:nvSpPr>
        <p:spPr bwMode="auto">
          <a:xfrm>
            <a:off x="2057400" y="5105400"/>
            <a:ext cx="2493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US" altLang="en-US" sz="1800" dirty="0">
                <a:latin typeface="Arial" panose="020B0604020202020204" pitchFamily="34" charset="0"/>
              </a:rPr>
              <a:t>LPS Anatomical space</a:t>
            </a:r>
          </a:p>
        </p:txBody>
      </p:sp>
      <p:sp>
        <p:nvSpPr>
          <p:cNvPr id="19461" name="TextBox 4">
            <a:extLst>
              <a:ext uri="{FF2B5EF4-FFF2-40B4-BE49-F238E27FC236}">
                <a16:creationId xmlns:a16="http://schemas.microsoft.com/office/drawing/2014/main" id="{0F29006C-CDAB-4CD6-86E2-3757FB7D9A63}"/>
              </a:ext>
            </a:extLst>
          </p:cNvPr>
          <p:cNvSpPr txBox="1">
            <a:spLocks noChangeArrowheads="1"/>
          </p:cNvSpPr>
          <p:nvPr/>
        </p:nvSpPr>
        <p:spPr bwMode="auto">
          <a:xfrm>
            <a:off x="5105400" y="5105400"/>
            <a:ext cx="285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Image Coordinate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E1D48B4-7731-41F6-A60D-961A29B6F997}"/>
              </a:ext>
            </a:extLst>
          </p:cNvPr>
          <p:cNvSpPr>
            <a:spLocks noGrp="1"/>
          </p:cNvSpPr>
          <p:nvPr>
            <p:ph type="title"/>
          </p:nvPr>
        </p:nvSpPr>
        <p:spPr/>
        <p:txBody>
          <a:bodyPr/>
          <a:lstStyle/>
          <a:p>
            <a:pPr eaLnBrk="1" hangingPunct="1"/>
            <a:r>
              <a:rPr lang="en-US" altLang="en-US"/>
              <a:t>What do all of these mean</a:t>
            </a:r>
          </a:p>
        </p:txBody>
      </p:sp>
      <p:sp>
        <p:nvSpPr>
          <p:cNvPr id="19460" name="TextBox 3">
            <a:extLst>
              <a:ext uri="{FF2B5EF4-FFF2-40B4-BE49-F238E27FC236}">
                <a16:creationId xmlns:a16="http://schemas.microsoft.com/office/drawing/2014/main" id="{0727F6E5-3CA7-4916-AF9B-99194EDC3554}"/>
              </a:ext>
            </a:extLst>
          </p:cNvPr>
          <p:cNvSpPr txBox="1">
            <a:spLocks noChangeArrowheads="1"/>
          </p:cNvSpPr>
          <p:nvPr/>
        </p:nvSpPr>
        <p:spPr bwMode="auto">
          <a:xfrm>
            <a:off x="2018928" y="5105400"/>
            <a:ext cx="2531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None/>
            </a:pPr>
            <a:r>
              <a:rPr lang="en-US" altLang="en-US" sz="1800" dirty="0">
                <a:latin typeface="Arial" panose="020B0604020202020204" pitchFamily="34" charset="0"/>
              </a:rPr>
              <a:t>RAS Anatomical space</a:t>
            </a:r>
          </a:p>
        </p:txBody>
      </p:sp>
      <p:sp>
        <p:nvSpPr>
          <p:cNvPr id="19461" name="TextBox 4">
            <a:extLst>
              <a:ext uri="{FF2B5EF4-FFF2-40B4-BE49-F238E27FC236}">
                <a16:creationId xmlns:a16="http://schemas.microsoft.com/office/drawing/2014/main" id="{0F29006C-CDAB-4CD6-86E2-3757FB7D9A63}"/>
              </a:ext>
            </a:extLst>
          </p:cNvPr>
          <p:cNvSpPr txBox="1">
            <a:spLocks noChangeArrowheads="1"/>
          </p:cNvSpPr>
          <p:nvPr/>
        </p:nvSpPr>
        <p:spPr bwMode="auto">
          <a:xfrm>
            <a:off x="5105400" y="5105400"/>
            <a:ext cx="285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Image Coordinate System</a:t>
            </a:r>
          </a:p>
        </p:txBody>
      </p:sp>
      <p:pic>
        <p:nvPicPr>
          <p:cNvPr id="1026" name="Picture 2" descr="File:IJtoRS.png">
            <a:extLst>
              <a:ext uri="{FF2B5EF4-FFF2-40B4-BE49-F238E27FC236}">
                <a16:creationId xmlns:a16="http://schemas.microsoft.com/office/drawing/2014/main" id="{68EF9387-7C58-4E4E-9264-34AB43CA0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40" y="1658665"/>
            <a:ext cx="6378432" cy="33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213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E1D48B4-7731-41F6-A60D-961A29B6F997}"/>
              </a:ext>
            </a:extLst>
          </p:cNvPr>
          <p:cNvSpPr>
            <a:spLocks noGrp="1"/>
          </p:cNvSpPr>
          <p:nvPr>
            <p:ph type="title"/>
          </p:nvPr>
        </p:nvSpPr>
        <p:spPr/>
        <p:txBody>
          <a:bodyPr/>
          <a:lstStyle/>
          <a:p>
            <a:pPr eaLnBrk="1" hangingPunct="1"/>
            <a:r>
              <a:rPr lang="en-US" altLang="en-US"/>
              <a:t>What do all of these mean</a:t>
            </a:r>
          </a:p>
        </p:txBody>
      </p:sp>
      <p:sp>
        <p:nvSpPr>
          <p:cNvPr id="19460" name="TextBox 3">
            <a:extLst>
              <a:ext uri="{FF2B5EF4-FFF2-40B4-BE49-F238E27FC236}">
                <a16:creationId xmlns:a16="http://schemas.microsoft.com/office/drawing/2014/main" id="{0727F6E5-3CA7-4916-AF9B-99194EDC3554}"/>
              </a:ext>
            </a:extLst>
          </p:cNvPr>
          <p:cNvSpPr txBox="1">
            <a:spLocks noChangeArrowheads="1"/>
          </p:cNvSpPr>
          <p:nvPr/>
        </p:nvSpPr>
        <p:spPr bwMode="auto">
          <a:xfrm>
            <a:off x="2018928" y="5105400"/>
            <a:ext cx="2531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None/>
            </a:pPr>
            <a:r>
              <a:rPr lang="en-US" altLang="en-US" sz="1800" dirty="0">
                <a:latin typeface="Arial" panose="020B0604020202020204" pitchFamily="34" charset="0"/>
              </a:rPr>
              <a:t>RAS Anatomical space</a:t>
            </a:r>
          </a:p>
        </p:txBody>
      </p:sp>
      <p:sp>
        <p:nvSpPr>
          <p:cNvPr id="19461" name="TextBox 4">
            <a:extLst>
              <a:ext uri="{FF2B5EF4-FFF2-40B4-BE49-F238E27FC236}">
                <a16:creationId xmlns:a16="http://schemas.microsoft.com/office/drawing/2014/main" id="{0F29006C-CDAB-4CD6-86E2-3757FB7D9A63}"/>
              </a:ext>
            </a:extLst>
          </p:cNvPr>
          <p:cNvSpPr txBox="1">
            <a:spLocks noChangeArrowheads="1"/>
          </p:cNvSpPr>
          <p:nvPr/>
        </p:nvSpPr>
        <p:spPr bwMode="auto">
          <a:xfrm>
            <a:off x="5105400" y="5105400"/>
            <a:ext cx="285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Image Coordinate System</a:t>
            </a:r>
          </a:p>
        </p:txBody>
      </p:sp>
      <p:pic>
        <p:nvPicPr>
          <p:cNvPr id="1026" name="Picture 2" descr="File:IJtoRS.png">
            <a:extLst>
              <a:ext uri="{FF2B5EF4-FFF2-40B4-BE49-F238E27FC236}">
                <a16:creationId xmlns:a16="http://schemas.microsoft.com/office/drawing/2014/main" id="{68EF9387-7C58-4E4E-9264-34AB43CA0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40" y="1658665"/>
            <a:ext cx="6378432" cy="33885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
            <a:extLst>
              <a:ext uri="{FF2B5EF4-FFF2-40B4-BE49-F238E27FC236}">
                <a16:creationId xmlns:a16="http://schemas.microsoft.com/office/drawing/2014/main" id="{7C8A54EE-E782-4DA5-9BB1-8FF15BB5F815}"/>
              </a:ext>
            </a:extLst>
          </p:cNvPr>
          <p:cNvSpPr txBox="1">
            <a:spLocks noChangeArrowheads="1"/>
          </p:cNvSpPr>
          <p:nvPr/>
        </p:nvSpPr>
        <p:spPr bwMode="auto">
          <a:xfrm>
            <a:off x="1123950" y="3445147"/>
            <a:ext cx="7391400" cy="1754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5400" b="1" dirty="0">
                <a:solidFill>
                  <a:srgbClr val="FF0000"/>
                </a:solidFill>
              </a:rPr>
              <a:t>KNOW YOUR DATA AND SOFTWARE</a:t>
            </a:r>
          </a:p>
        </p:txBody>
      </p:sp>
    </p:spTree>
    <p:extLst>
      <p:ext uri="{BB962C8B-B14F-4D97-AF65-F5344CB8AC3E}">
        <p14:creationId xmlns:p14="http://schemas.microsoft.com/office/powerpoint/2010/main" val="1643842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7207-222F-4316-B260-26D09EB9124E}"/>
              </a:ext>
            </a:extLst>
          </p:cNvPr>
          <p:cNvSpPr>
            <a:spLocks noGrp="1"/>
          </p:cNvSpPr>
          <p:nvPr>
            <p:ph type="title"/>
          </p:nvPr>
        </p:nvSpPr>
        <p:spPr/>
        <p:txBody>
          <a:bodyPr/>
          <a:lstStyle/>
          <a:p>
            <a:r>
              <a:rPr lang="en-US" dirty="0"/>
              <a:t>What is an image?</a:t>
            </a:r>
          </a:p>
        </p:txBody>
      </p:sp>
      <p:sp>
        <p:nvSpPr>
          <p:cNvPr id="3" name="Content Placeholder 2">
            <a:extLst>
              <a:ext uri="{FF2B5EF4-FFF2-40B4-BE49-F238E27FC236}">
                <a16:creationId xmlns:a16="http://schemas.microsoft.com/office/drawing/2014/main" id="{4734231C-BE88-4D92-8564-D826D073D811}"/>
              </a:ext>
            </a:extLst>
          </p:cNvPr>
          <p:cNvSpPr>
            <a:spLocks noGrp="1"/>
          </p:cNvSpPr>
          <p:nvPr>
            <p:ph sz="half" idx="1"/>
          </p:nvPr>
        </p:nvSpPr>
        <p:spPr>
          <a:xfrm>
            <a:off x="628650" y="1825625"/>
            <a:ext cx="7448550" cy="4351338"/>
          </a:xfrm>
        </p:spPr>
        <p:txBody>
          <a:bodyPr/>
          <a:lstStyle/>
          <a:p>
            <a:pPr marL="0" indent="0">
              <a:buNone/>
            </a:pPr>
            <a:r>
              <a:rPr lang="en-US" dirty="0"/>
              <a:t>An image is a sampling of a continuous field using a discrete grid</a:t>
            </a:r>
          </a:p>
        </p:txBody>
      </p:sp>
    </p:spTree>
    <p:extLst>
      <p:ext uri="{BB962C8B-B14F-4D97-AF65-F5344CB8AC3E}">
        <p14:creationId xmlns:p14="http://schemas.microsoft.com/office/powerpoint/2010/main" val="67152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8149891-5F9C-41B1-B81B-9D5A812CC6C1}"/>
              </a:ext>
            </a:extLst>
          </p:cNvPr>
          <p:cNvSpPr/>
          <p:nvPr/>
        </p:nvSpPr>
        <p:spPr>
          <a:xfrm>
            <a:off x="327660" y="1532988"/>
            <a:ext cx="7589520" cy="4959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096CE-DEA8-4412-A40D-C9614B4296FF}"/>
              </a:ext>
            </a:extLst>
          </p:cNvPr>
          <p:cNvSpPr>
            <a:spLocks noGrp="1"/>
          </p:cNvSpPr>
          <p:nvPr>
            <p:ph type="title"/>
          </p:nvPr>
        </p:nvSpPr>
        <p:spPr/>
        <p:txBody>
          <a:bodyPr/>
          <a:lstStyle/>
          <a:p>
            <a:r>
              <a:rPr lang="en-US" dirty="0"/>
              <a:t>What is an image?</a:t>
            </a:r>
          </a:p>
        </p:txBody>
      </p:sp>
      <p:pic>
        <p:nvPicPr>
          <p:cNvPr id="5" name="Picture 4">
            <a:extLst>
              <a:ext uri="{FF2B5EF4-FFF2-40B4-BE49-F238E27FC236}">
                <a16:creationId xmlns:a16="http://schemas.microsoft.com/office/drawing/2014/main" id="{108D1656-509F-4AF0-AB1F-FEC2A4D1533B}"/>
              </a:ext>
            </a:extLst>
          </p:cNvPr>
          <p:cNvPicPr>
            <a:picLocks noChangeAspect="1"/>
          </p:cNvPicPr>
          <p:nvPr/>
        </p:nvPicPr>
        <p:blipFill>
          <a:blip r:embed="rId2"/>
          <a:stretch>
            <a:fillRect/>
          </a:stretch>
        </p:blipFill>
        <p:spPr>
          <a:xfrm>
            <a:off x="2446020" y="1690689"/>
            <a:ext cx="4434096" cy="4729395"/>
          </a:xfrm>
          <a:prstGeom prst="rect">
            <a:avLst/>
          </a:prstGeom>
        </p:spPr>
      </p:pic>
      <p:grpSp>
        <p:nvGrpSpPr>
          <p:cNvPr id="14" name="Group 13">
            <a:extLst>
              <a:ext uri="{FF2B5EF4-FFF2-40B4-BE49-F238E27FC236}">
                <a16:creationId xmlns:a16="http://schemas.microsoft.com/office/drawing/2014/main" id="{638CA5FA-DF7E-483E-AD38-C20209F35C66}"/>
              </a:ext>
            </a:extLst>
          </p:cNvPr>
          <p:cNvGrpSpPr>
            <a:grpSpLocks/>
          </p:cNvGrpSpPr>
          <p:nvPr/>
        </p:nvGrpSpPr>
        <p:grpSpPr bwMode="auto">
          <a:xfrm>
            <a:off x="2591392" y="1719618"/>
            <a:ext cx="601388" cy="4671536"/>
            <a:chOff x="1706" y="724"/>
            <a:chExt cx="391" cy="3255"/>
          </a:xfrm>
        </p:grpSpPr>
        <p:sp>
          <p:nvSpPr>
            <p:cNvPr id="15" name="Line 35">
              <a:extLst>
                <a:ext uri="{FF2B5EF4-FFF2-40B4-BE49-F238E27FC236}">
                  <a16:creationId xmlns:a16="http://schemas.microsoft.com/office/drawing/2014/main" id="{561ADC75-AA90-43F9-853F-91A01FA02002}"/>
                </a:ext>
              </a:extLst>
            </p:cNvPr>
            <p:cNvSpPr>
              <a:spLocks noChangeShapeType="1"/>
            </p:cNvSpPr>
            <p:nvPr/>
          </p:nvSpPr>
          <p:spPr bwMode="gray">
            <a:xfrm>
              <a:off x="1706" y="724"/>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6" name="Line 36">
              <a:extLst>
                <a:ext uri="{FF2B5EF4-FFF2-40B4-BE49-F238E27FC236}">
                  <a16:creationId xmlns:a16="http://schemas.microsoft.com/office/drawing/2014/main" id="{422C4C5F-740A-4449-9BE2-E0152DC33177}"/>
                </a:ext>
              </a:extLst>
            </p:cNvPr>
            <p:cNvSpPr>
              <a:spLocks noChangeShapeType="1"/>
            </p:cNvSpPr>
            <p:nvPr/>
          </p:nvSpPr>
          <p:spPr bwMode="gray">
            <a:xfrm>
              <a:off x="2097" y="730"/>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7" name="Line 38">
              <a:extLst>
                <a:ext uri="{FF2B5EF4-FFF2-40B4-BE49-F238E27FC236}">
                  <a16:creationId xmlns:a16="http://schemas.microsoft.com/office/drawing/2014/main" id="{EEA45544-AA4A-40E2-BAD6-FDF7652F45DE}"/>
                </a:ext>
              </a:extLst>
            </p:cNvPr>
            <p:cNvSpPr>
              <a:spLocks noChangeShapeType="1"/>
            </p:cNvSpPr>
            <p:nvPr/>
          </p:nvSpPr>
          <p:spPr bwMode="gray">
            <a:xfrm>
              <a:off x="1753" y="810"/>
              <a:ext cx="316" cy="0"/>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grpSp>
        <p:nvGrpSpPr>
          <p:cNvPr id="18" name="Group 17">
            <a:extLst>
              <a:ext uri="{FF2B5EF4-FFF2-40B4-BE49-F238E27FC236}">
                <a16:creationId xmlns:a16="http://schemas.microsoft.com/office/drawing/2014/main" id="{03A6199E-6DE0-44C1-AD1E-4C839A6C3FC7}"/>
              </a:ext>
            </a:extLst>
          </p:cNvPr>
          <p:cNvGrpSpPr>
            <a:grpSpLocks/>
          </p:cNvGrpSpPr>
          <p:nvPr/>
        </p:nvGrpSpPr>
        <p:grpSpPr bwMode="auto">
          <a:xfrm>
            <a:off x="2446020" y="5688170"/>
            <a:ext cx="4373881" cy="613563"/>
            <a:chOff x="1639" y="819"/>
            <a:chExt cx="2568" cy="341"/>
          </a:xfrm>
        </p:grpSpPr>
        <p:sp>
          <p:nvSpPr>
            <p:cNvPr id="19" name="Line 37">
              <a:extLst>
                <a:ext uri="{FF2B5EF4-FFF2-40B4-BE49-F238E27FC236}">
                  <a16:creationId xmlns:a16="http://schemas.microsoft.com/office/drawing/2014/main" id="{506BF9D7-850B-4758-9173-5C37A73E5414}"/>
                </a:ext>
              </a:extLst>
            </p:cNvPr>
            <p:cNvSpPr>
              <a:spLocks noChangeShapeType="1"/>
            </p:cNvSpPr>
            <p:nvPr/>
          </p:nvSpPr>
          <p:spPr bwMode="gray">
            <a:xfrm rot="-5400000">
              <a:off x="3970" y="1002"/>
              <a:ext cx="316" cy="0"/>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0" name="Line 40">
              <a:extLst>
                <a:ext uri="{FF2B5EF4-FFF2-40B4-BE49-F238E27FC236}">
                  <a16:creationId xmlns:a16="http://schemas.microsoft.com/office/drawing/2014/main" id="{AC191618-EEFB-48D8-BAA6-D5BAB73BBC27}"/>
                </a:ext>
              </a:extLst>
            </p:cNvPr>
            <p:cNvSpPr>
              <a:spLocks noChangeShapeType="1"/>
            </p:cNvSpPr>
            <p:nvPr/>
          </p:nvSpPr>
          <p:spPr bwMode="gray">
            <a:xfrm rot="-5400000">
              <a:off x="2925" y="-463"/>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1" name="Line 41">
              <a:extLst>
                <a:ext uri="{FF2B5EF4-FFF2-40B4-BE49-F238E27FC236}">
                  <a16:creationId xmlns:a16="http://schemas.microsoft.com/office/drawing/2014/main" id="{7EF66A1E-C4F6-4D7D-96DF-115CCBF8F52B}"/>
                </a:ext>
              </a:extLst>
            </p:cNvPr>
            <p:cNvSpPr>
              <a:spLocks noChangeShapeType="1"/>
            </p:cNvSpPr>
            <p:nvPr/>
          </p:nvSpPr>
          <p:spPr bwMode="gray">
            <a:xfrm rot="-5400000">
              <a:off x="2921" y="-122"/>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sp>
        <p:nvSpPr>
          <p:cNvPr id="22" name="Oval 21">
            <a:extLst>
              <a:ext uri="{FF2B5EF4-FFF2-40B4-BE49-F238E27FC236}">
                <a16:creationId xmlns:a16="http://schemas.microsoft.com/office/drawing/2014/main" id="{6C49C3CF-BB8C-49D8-8E94-267BC68F194A}"/>
              </a:ext>
            </a:extLst>
          </p:cNvPr>
          <p:cNvSpPr>
            <a:spLocks noChangeArrowheads="1"/>
          </p:cNvSpPr>
          <p:nvPr/>
        </p:nvSpPr>
        <p:spPr bwMode="gray">
          <a:xfrm rot="13066181">
            <a:off x="2546333" y="561299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3" name="Oval 22">
            <a:extLst>
              <a:ext uri="{FF2B5EF4-FFF2-40B4-BE49-F238E27FC236}">
                <a16:creationId xmlns:a16="http://schemas.microsoft.com/office/drawing/2014/main" id="{26484558-6E8E-47F5-A22F-44F4A6123B0C}"/>
              </a:ext>
            </a:extLst>
          </p:cNvPr>
          <p:cNvSpPr>
            <a:spLocks noChangeArrowheads="1"/>
          </p:cNvSpPr>
          <p:nvPr/>
        </p:nvSpPr>
        <p:spPr bwMode="gray">
          <a:xfrm rot="13066181">
            <a:off x="3149699" y="563579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4" name="Oval 23">
            <a:extLst>
              <a:ext uri="{FF2B5EF4-FFF2-40B4-BE49-F238E27FC236}">
                <a16:creationId xmlns:a16="http://schemas.microsoft.com/office/drawing/2014/main" id="{6BD64637-50AD-432F-9768-AC20C8CD4624}"/>
              </a:ext>
            </a:extLst>
          </p:cNvPr>
          <p:cNvSpPr>
            <a:spLocks noChangeArrowheads="1"/>
          </p:cNvSpPr>
          <p:nvPr/>
        </p:nvSpPr>
        <p:spPr bwMode="gray">
          <a:xfrm rot="13066181">
            <a:off x="2546334" y="620813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5" name="Oval 24">
            <a:extLst>
              <a:ext uri="{FF2B5EF4-FFF2-40B4-BE49-F238E27FC236}">
                <a16:creationId xmlns:a16="http://schemas.microsoft.com/office/drawing/2014/main" id="{587B828D-12FC-4ABB-A4E7-43DC0F3720C7}"/>
              </a:ext>
            </a:extLst>
          </p:cNvPr>
          <p:cNvSpPr>
            <a:spLocks noChangeArrowheads="1"/>
          </p:cNvSpPr>
          <p:nvPr/>
        </p:nvSpPr>
        <p:spPr bwMode="gray">
          <a:xfrm rot="13066181">
            <a:off x="3149698" y="623710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6" name="Arc 43">
            <a:extLst>
              <a:ext uri="{FF2B5EF4-FFF2-40B4-BE49-F238E27FC236}">
                <a16:creationId xmlns:a16="http://schemas.microsoft.com/office/drawing/2014/main" id="{B32CAC36-8CC9-4170-BD36-B4FE04030515}"/>
              </a:ext>
            </a:extLst>
          </p:cNvPr>
          <p:cNvSpPr>
            <a:spLocks/>
          </p:cNvSpPr>
          <p:nvPr/>
        </p:nvSpPr>
        <p:spPr bwMode="gray">
          <a:xfrm rot="13557422" flipH="1">
            <a:off x="2095307" y="1598976"/>
            <a:ext cx="612682" cy="1011911"/>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7" name="Text Box 45">
            <a:extLst>
              <a:ext uri="{FF2B5EF4-FFF2-40B4-BE49-F238E27FC236}">
                <a16:creationId xmlns:a16="http://schemas.microsoft.com/office/drawing/2014/main" id="{0167ACAC-F3A3-4482-810B-7BDE543FE8E4}"/>
              </a:ext>
            </a:extLst>
          </p:cNvPr>
          <p:cNvSpPr txBox="1">
            <a:spLocks noChangeArrowheads="1"/>
          </p:cNvSpPr>
          <p:nvPr/>
        </p:nvSpPr>
        <p:spPr bwMode="gray">
          <a:xfrm>
            <a:off x="651872" y="1843044"/>
            <a:ext cx="1653017"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Spacing </a:t>
            </a:r>
            <a:r>
              <a:rPr lang="en-US" altLang="en-US" sz="1800" dirty="0"/>
              <a:t>(x)</a:t>
            </a:r>
          </a:p>
        </p:txBody>
      </p:sp>
      <p:sp>
        <p:nvSpPr>
          <p:cNvPr id="29" name="Arc 43">
            <a:extLst>
              <a:ext uri="{FF2B5EF4-FFF2-40B4-BE49-F238E27FC236}">
                <a16:creationId xmlns:a16="http://schemas.microsoft.com/office/drawing/2014/main" id="{FF4CF939-C740-480A-8845-B3848C824BB7}"/>
              </a:ext>
            </a:extLst>
          </p:cNvPr>
          <p:cNvSpPr>
            <a:spLocks/>
          </p:cNvSpPr>
          <p:nvPr/>
        </p:nvSpPr>
        <p:spPr bwMode="gray">
          <a:xfrm rot="4200619">
            <a:off x="6877273" y="5204706"/>
            <a:ext cx="612682" cy="1011911"/>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0" name="Text Box 45">
            <a:extLst>
              <a:ext uri="{FF2B5EF4-FFF2-40B4-BE49-F238E27FC236}">
                <a16:creationId xmlns:a16="http://schemas.microsoft.com/office/drawing/2014/main" id="{62716020-5AA0-4AF1-A067-832BA30D8598}"/>
              </a:ext>
            </a:extLst>
          </p:cNvPr>
          <p:cNvSpPr txBox="1">
            <a:spLocks noChangeArrowheads="1"/>
          </p:cNvSpPr>
          <p:nvPr/>
        </p:nvSpPr>
        <p:spPr bwMode="gray">
          <a:xfrm>
            <a:off x="6053607" y="4844674"/>
            <a:ext cx="1653017"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Spacing </a:t>
            </a:r>
            <a:r>
              <a:rPr lang="en-US" altLang="en-US" sz="1800" dirty="0"/>
              <a:t>(y)</a:t>
            </a:r>
          </a:p>
        </p:txBody>
      </p:sp>
      <p:sp>
        <p:nvSpPr>
          <p:cNvPr id="33" name="Text Box 33">
            <a:extLst>
              <a:ext uri="{FF2B5EF4-FFF2-40B4-BE49-F238E27FC236}">
                <a16:creationId xmlns:a16="http://schemas.microsoft.com/office/drawing/2014/main" id="{CA3D22B3-7174-4D91-809C-88899EEA9285}"/>
              </a:ext>
            </a:extLst>
          </p:cNvPr>
          <p:cNvSpPr txBox="1">
            <a:spLocks noChangeArrowheads="1"/>
          </p:cNvSpPr>
          <p:nvPr/>
        </p:nvSpPr>
        <p:spPr bwMode="gray">
          <a:xfrm>
            <a:off x="546822" y="5688169"/>
            <a:ext cx="1540806"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Origin </a:t>
            </a:r>
            <a:r>
              <a:rPr lang="en-US" altLang="en-US" sz="1800" dirty="0"/>
              <a:t>(</a:t>
            </a:r>
            <a:r>
              <a:rPr lang="en-US" altLang="en-US" sz="1800" dirty="0" err="1"/>
              <a:t>x,y</a:t>
            </a:r>
            <a:r>
              <a:rPr lang="en-US" altLang="en-US" sz="1800" dirty="0"/>
              <a:t>)</a:t>
            </a:r>
          </a:p>
        </p:txBody>
      </p:sp>
      <p:sp>
        <p:nvSpPr>
          <p:cNvPr id="35" name="Arc 43">
            <a:extLst>
              <a:ext uri="{FF2B5EF4-FFF2-40B4-BE49-F238E27FC236}">
                <a16:creationId xmlns:a16="http://schemas.microsoft.com/office/drawing/2014/main" id="{C1E3C626-B315-4A23-9094-BA927DD2EF6D}"/>
              </a:ext>
            </a:extLst>
          </p:cNvPr>
          <p:cNvSpPr>
            <a:spLocks/>
          </p:cNvSpPr>
          <p:nvPr/>
        </p:nvSpPr>
        <p:spPr bwMode="gray">
          <a:xfrm rot="15101015" flipH="1">
            <a:off x="1721227" y="5750178"/>
            <a:ext cx="471213" cy="836146"/>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Tree>
    <p:extLst>
      <p:ext uri="{BB962C8B-B14F-4D97-AF65-F5344CB8AC3E}">
        <p14:creationId xmlns:p14="http://schemas.microsoft.com/office/powerpoint/2010/main" val="2899190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8149891-5F9C-41B1-B81B-9D5A812CC6C1}"/>
              </a:ext>
            </a:extLst>
          </p:cNvPr>
          <p:cNvSpPr/>
          <p:nvPr/>
        </p:nvSpPr>
        <p:spPr>
          <a:xfrm>
            <a:off x="327660" y="1532988"/>
            <a:ext cx="7589520" cy="4959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096CE-DEA8-4412-A40D-C9614B4296FF}"/>
              </a:ext>
            </a:extLst>
          </p:cNvPr>
          <p:cNvSpPr>
            <a:spLocks noGrp="1"/>
          </p:cNvSpPr>
          <p:nvPr>
            <p:ph type="title"/>
          </p:nvPr>
        </p:nvSpPr>
        <p:spPr/>
        <p:txBody>
          <a:bodyPr/>
          <a:lstStyle/>
          <a:p>
            <a:r>
              <a:rPr lang="en-US" dirty="0"/>
              <a:t>What is an image?</a:t>
            </a:r>
          </a:p>
        </p:txBody>
      </p:sp>
      <p:pic>
        <p:nvPicPr>
          <p:cNvPr id="5" name="Picture 4">
            <a:extLst>
              <a:ext uri="{FF2B5EF4-FFF2-40B4-BE49-F238E27FC236}">
                <a16:creationId xmlns:a16="http://schemas.microsoft.com/office/drawing/2014/main" id="{108D1656-509F-4AF0-AB1F-FEC2A4D1533B}"/>
              </a:ext>
            </a:extLst>
          </p:cNvPr>
          <p:cNvPicPr>
            <a:picLocks noChangeAspect="1"/>
          </p:cNvPicPr>
          <p:nvPr/>
        </p:nvPicPr>
        <p:blipFill>
          <a:blip r:embed="rId2"/>
          <a:stretch>
            <a:fillRect/>
          </a:stretch>
        </p:blipFill>
        <p:spPr>
          <a:xfrm>
            <a:off x="2438400" y="1680247"/>
            <a:ext cx="4465320" cy="4762698"/>
          </a:xfrm>
          <a:prstGeom prst="rect">
            <a:avLst/>
          </a:prstGeom>
        </p:spPr>
      </p:pic>
      <p:sp>
        <p:nvSpPr>
          <p:cNvPr id="26" name="Arc 43">
            <a:extLst>
              <a:ext uri="{FF2B5EF4-FFF2-40B4-BE49-F238E27FC236}">
                <a16:creationId xmlns:a16="http://schemas.microsoft.com/office/drawing/2014/main" id="{B32CAC36-8CC9-4170-BD36-B4FE04030515}"/>
              </a:ext>
            </a:extLst>
          </p:cNvPr>
          <p:cNvSpPr>
            <a:spLocks/>
          </p:cNvSpPr>
          <p:nvPr/>
        </p:nvSpPr>
        <p:spPr bwMode="gray">
          <a:xfrm rot="13557422" flipH="1">
            <a:off x="2010806" y="1643140"/>
            <a:ext cx="612682" cy="1011911"/>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7" name="Text Box 45">
            <a:extLst>
              <a:ext uri="{FF2B5EF4-FFF2-40B4-BE49-F238E27FC236}">
                <a16:creationId xmlns:a16="http://schemas.microsoft.com/office/drawing/2014/main" id="{0167ACAC-F3A3-4482-810B-7BDE543FE8E4}"/>
              </a:ext>
            </a:extLst>
          </p:cNvPr>
          <p:cNvSpPr txBox="1">
            <a:spLocks noChangeArrowheads="1"/>
          </p:cNvSpPr>
          <p:nvPr/>
        </p:nvSpPr>
        <p:spPr bwMode="gray">
          <a:xfrm>
            <a:off x="651872" y="1843044"/>
            <a:ext cx="1653017"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Spacing </a:t>
            </a:r>
            <a:r>
              <a:rPr lang="en-US" altLang="en-US" sz="1800" dirty="0"/>
              <a:t>(x)</a:t>
            </a:r>
          </a:p>
        </p:txBody>
      </p:sp>
      <p:sp>
        <p:nvSpPr>
          <p:cNvPr id="29" name="Arc 43">
            <a:extLst>
              <a:ext uri="{FF2B5EF4-FFF2-40B4-BE49-F238E27FC236}">
                <a16:creationId xmlns:a16="http://schemas.microsoft.com/office/drawing/2014/main" id="{FF4CF939-C740-480A-8845-B3848C824BB7}"/>
              </a:ext>
            </a:extLst>
          </p:cNvPr>
          <p:cNvSpPr>
            <a:spLocks/>
          </p:cNvSpPr>
          <p:nvPr/>
        </p:nvSpPr>
        <p:spPr bwMode="gray">
          <a:xfrm rot="4200619">
            <a:off x="6978962" y="5198183"/>
            <a:ext cx="501677" cy="873236"/>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0" name="Text Box 45">
            <a:extLst>
              <a:ext uri="{FF2B5EF4-FFF2-40B4-BE49-F238E27FC236}">
                <a16:creationId xmlns:a16="http://schemas.microsoft.com/office/drawing/2014/main" id="{62716020-5AA0-4AF1-A067-832BA30D8598}"/>
              </a:ext>
            </a:extLst>
          </p:cNvPr>
          <p:cNvSpPr txBox="1">
            <a:spLocks noChangeArrowheads="1"/>
          </p:cNvSpPr>
          <p:nvPr/>
        </p:nvSpPr>
        <p:spPr bwMode="gray">
          <a:xfrm>
            <a:off x="6377039" y="4719344"/>
            <a:ext cx="1653017"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Spacing </a:t>
            </a:r>
            <a:r>
              <a:rPr lang="en-US" altLang="en-US" sz="1800" dirty="0"/>
              <a:t>(y)</a:t>
            </a:r>
          </a:p>
        </p:txBody>
      </p:sp>
      <p:sp>
        <p:nvSpPr>
          <p:cNvPr id="33" name="Text Box 33">
            <a:extLst>
              <a:ext uri="{FF2B5EF4-FFF2-40B4-BE49-F238E27FC236}">
                <a16:creationId xmlns:a16="http://schemas.microsoft.com/office/drawing/2014/main" id="{CA3D22B3-7174-4D91-809C-88899EEA9285}"/>
              </a:ext>
            </a:extLst>
          </p:cNvPr>
          <p:cNvSpPr txBox="1">
            <a:spLocks noChangeArrowheads="1"/>
          </p:cNvSpPr>
          <p:nvPr/>
        </p:nvSpPr>
        <p:spPr bwMode="gray">
          <a:xfrm>
            <a:off x="546822" y="5688169"/>
            <a:ext cx="1540806"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Origin </a:t>
            </a:r>
            <a:r>
              <a:rPr lang="en-US" altLang="en-US" sz="1800" dirty="0"/>
              <a:t>(</a:t>
            </a:r>
            <a:r>
              <a:rPr lang="en-US" altLang="en-US" sz="1800" dirty="0" err="1"/>
              <a:t>x,y</a:t>
            </a:r>
            <a:r>
              <a:rPr lang="en-US" altLang="en-US" sz="1800" dirty="0"/>
              <a:t>)</a:t>
            </a:r>
          </a:p>
        </p:txBody>
      </p:sp>
      <p:sp>
        <p:nvSpPr>
          <p:cNvPr id="35" name="Arc 43">
            <a:extLst>
              <a:ext uri="{FF2B5EF4-FFF2-40B4-BE49-F238E27FC236}">
                <a16:creationId xmlns:a16="http://schemas.microsoft.com/office/drawing/2014/main" id="{C1E3C626-B315-4A23-9094-BA927DD2EF6D}"/>
              </a:ext>
            </a:extLst>
          </p:cNvPr>
          <p:cNvSpPr>
            <a:spLocks/>
          </p:cNvSpPr>
          <p:nvPr/>
        </p:nvSpPr>
        <p:spPr bwMode="gray">
          <a:xfrm rot="15101015" flipH="1">
            <a:off x="1721227" y="5750178"/>
            <a:ext cx="471213" cy="836146"/>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nvGrpSpPr>
          <p:cNvPr id="31" name="Group 30">
            <a:extLst>
              <a:ext uri="{FF2B5EF4-FFF2-40B4-BE49-F238E27FC236}">
                <a16:creationId xmlns:a16="http://schemas.microsoft.com/office/drawing/2014/main" id="{DC759D5D-000F-408B-ABE1-1F890427137B}"/>
              </a:ext>
            </a:extLst>
          </p:cNvPr>
          <p:cNvGrpSpPr>
            <a:grpSpLocks/>
          </p:cNvGrpSpPr>
          <p:nvPr/>
        </p:nvGrpSpPr>
        <p:grpSpPr bwMode="auto">
          <a:xfrm>
            <a:off x="2483872" y="2470905"/>
            <a:ext cx="4427459" cy="3751106"/>
            <a:chOff x="1636" y="1501"/>
            <a:chExt cx="2576" cy="2384"/>
          </a:xfrm>
        </p:grpSpPr>
        <p:sp>
          <p:nvSpPr>
            <p:cNvPr id="32" name="Line 20">
              <a:extLst>
                <a:ext uri="{FF2B5EF4-FFF2-40B4-BE49-F238E27FC236}">
                  <a16:creationId xmlns:a16="http://schemas.microsoft.com/office/drawing/2014/main" id="{3517DAA2-C1E0-4C21-BB7F-89B9D8F65147}"/>
                </a:ext>
              </a:extLst>
            </p:cNvPr>
            <p:cNvSpPr>
              <a:spLocks noChangeShapeType="1"/>
            </p:cNvSpPr>
            <p:nvPr/>
          </p:nvSpPr>
          <p:spPr bwMode="gray">
            <a:xfrm rot="-5400000">
              <a:off x="2922" y="219"/>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4" name="Line 21">
              <a:extLst>
                <a:ext uri="{FF2B5EF4-FFF2-40B4-BE49-F238E27FC236}">
                  <a16:creationId xmlns:a16="http://schemas.microsoft.com/office/drawing/2014/main" id="{1CC0BA79-2536-4846-BCE7-5511C6AB146E}"/>
                </a:ext>
              </a:extLst>
            </p:cNvPr>
            <p:cNvSpPr>
              <a:spLocks noChangeShapeType="1"/>
            </p:cNvSpPr>
            <p:nvPr/>
          </p:nvSpPr>
          <p:spPr bwMode="gray">
            <a:xfrm rot="-5400000">
              <a:off x="2918" y="560"/>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6" name="Line 22">
              <a:extLst>
                <a:ext uri="{FF2B5EF4-FFF2-40B4-BE49-F238E27FC236}">
                  <a16:creationId xmlns:a16="http://schemas.microsoft.com/office/drawing/2014/main" id="{20AB44D1-BB29-4213-9B05-D02413185043}"/>
                </a:ext>
              </a:extLst>
            </p:cNvPr>
            <p:cNvSpPr>
              <a:spLocks noChangeShapeType="1"/>
            </p:cNvSpPr>
            <p:nvPr/>
          </p:nvSpPr>
          <p:spPr bwMode="gray">
            <a:xfrm rot="-5400000">
              <a:off x="2928" y="900"/>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7" name="Line 23">
              <a:extLst>
                <a:ext uri="{FF2B5EF4-FFF2-40B4-BE49-F238E27FC236}">
                  <a16:creationId xmlns:a16="http://schemas.microsoft.com/office/drawing/2014/main" id="{CE297DC5-9E11-4DB6-ABF4-00176D72747D}"/>
                </a:ext>
              </a:extLst>
            </p:cNvPr>
            <p:cNvSpPr>
              <a:spLocks noChangeShapeType="1"/>
            </p:cNvSpPr>
            <p:nvPr/>
          </p:nvSpPr>
          <p:spPr bwMode="gray">
            <a:xfrm rot="-5400000">
              <a:off x="2924" y="1241"/>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8" name="Line 24">
              <a:extLst>
                <a:ext uri="{FF2B5EF4-FFF2-40B4-BE49-F238E27FC236}">
                  <a16:creationId xmlns:a16="http://schemas.microsoft.com/office/drawing/2014/main" id="{B4B3C372-0740-4CB4-83B8-E9D21B580A8C}"/>
                </a:ext>
              </a:extLst>
            </p:cNvPr>
            <p:cNvSpPr>
              <a:spLocks noChangeShapeType="1"/>
            </p:cNvSpPr>
            <p:nvPr/>
          </p:nvSpPr>
          <p:spPr bwMode="gray">
            <a:xfrm rot="-5400000">
              <a:off x="2929" y="1581"/>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9" name="Line 25">
              <a:extLst>
                <a:ext uri="{FF2B5EF4-FFF2-40B4-BE49-F238E27FC236}">
                  <a16:creationId xmlns:a16="http://schemas.microsoft.com/office/drawing/2014/main" id="{4E34EF3D-F26A-4839-B674-EB43BD0E9C77}"/>
                </a:ext>
              </a:extLst>
            </p:cNvPr>
            <p:cNvSpPr>
              <a:spLocks noChangeShapeType="1"/>
            </p:cNvSpPr>
            <p:nvPr/>
          </p:nvSpPr>
          <p:spPr bwMode="gray">
            <a:xfrm rot="-5400000">
              <a:off x="2925" y="1922"/>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0" name="Line 26">
              <a:extLst>
                <a:ext uri="{FF2B5EF4-FFF2-40B4-BE49-F238E27FC236}">
                  <a16:creationId xmlns:a16="http://schemas.microsoft.com/office/drawing/2014/main" id="{5749AEBE-56C3-4313-B534-2A7ECD18796E}"/>
                </a:ext>
              </a:extLst>
            </p:cNvPr>
            <p:cNvSpPr>
              <a:spLocks noChangeShapeType="1"/>
            </p:cNvSpPr>
            <p:nvPr/>
          </p:nvSpPr>
          <p:spPr bwMode="gray">
            <a:xfrm rot="-5400000">
              <a:off x="2930" y="2262"/>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1" name="Line 27">
              <a:extLst>
                <a:ext uri="{FF2B5EF4-FFF2-40B4-BE49-F238E27FC236}">
                  <a16:creationId xmlns:a16="http://schemas.microsoft.com/office/drawing/2014/main" id="{508980C6-EB4F-42D1-9340-0AC6FEC7D75C}"/>
                </a:ext>
              </a:extLst>
            </p:cNvPr>
            <p:cNvSpPr>
              <a:spLocks noChangeShapeType="1"/>
            </p:cNvSpPr>
            <p:nvPr/>
          </p:nvSpPr>
          <p:spPr bwMode="gray">
            <a:xfrm rot="-5400000">
              <a:off x="2926" y="2603"/>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grpSp>
        <p:nvGrpSpPr>
          <p:cNvPr id="42" name="Group 41">
            <a:extLst>
              <a:ext uri="{FF2B5EF4-FFF2-40B4-BE49-F238E27FC236}">
                <a16:creationId xmlns:a16="http://schemas.microsoft.com/office/drawing/2014/main" id="{CD425D42-4D67-41F6-ACAB-39D6E6B43A87}"/>
              </a:ext>
            </a:extLst>
          </p:cNvPr>
          <p:cNvGrpSpPr>
            <a:grpSpLocks/>
          </p:cNvGrpSpPr>
          <p:nvPr/>
        </p:nvGrpSpPr>
        <p:grpSpPr bwMode="auto">
          <a:xfrm>
            <a:off x="3883240" y="1880086"/>
            <a:ext cx="2592336" cy="4477175"/>
            <a:chOff x="2487" y="725"/>
            <a:chExt cx="1562" cy="3250"/>
          </a:xfrm>
        </p:grpSpPr>
        <p:sp>
          <p:nvSpPr>
            <p:cNvPr id="43" name="Line 29">
              <a:extLst>
                <a:ext uri="{FF2B5EF4-FFF2-40B4-BE49-F238E27FC236}">
                  <a16:creationId xmlns:a16="http://schemas.microsoft.com/office/drawing/2014/main" id="{56A2D41D-4EE4-49AC-A923-E2ABAF21CFAF}"/>
                </a:ext>
              </a:extLst>
            </p:cNvPr>
            <p:cNvSpPr>
              <a:spLocks noChangeShapeType="1"/>
            </p:cNvSpPr>
            <p:nvPr/>
          </p:nvSpPr>
          <p:spPr bwMode="gray">
            <a:xfrm>
              <a:off x="4049" y="726"/>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4" name="Line 30">
              <a:extLst>
                <a:ext uri="{FF2B5EF4-FFF2-40B4-BE49-F238E27FC236}">
                  <a16:creationId xmlns:a16="http://schemas.microsoft.com/office/drawing/2014/main" id="{A7CD9107-1BD6-4022-AAA0-900C80E4763E}"/>
                </a:ext>
              </a:extLst>
            </p:cNvPr>
            <p:cNvSpPr>
              <a:spLocks noChangeShapeType="1"/>
            </p:cNvSpPr>
            <p:nvPr/>
          </p:nvSpPr>
          <p:spPr bwMode="gray">
            <a:xfrm>
              <a:off x="2487" y="725"/>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5" name="Line 31">
              <a:extLst>
                <a:ext uri="{FF2B5EF4-FFF2-40B4-BE49-F238E27FC236}">
                  <a16:creationId xmlns:a16="http://schemas.microsoft.com/office/drawing/2014/main" id="{A3557A0F-F01B-4E40-A224-24F02C428F1B}"/>
                </a:ext>
              </a:extLst>
            </p:cNvPr>
            <p:cNvSpPr>
              <a:spLocks noChangeShapeType="1"/>
            </p:cNvSpPr>
            <p:nvPr/>
          </p:nvSpPr>
          <p:spPr bwMode="gray">
            <a:xfrm>
              <a:off x="2878" y="726"/>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6" name="Line 32">
              <a:extLst>
                <a:ext uri="{FF2B5EF4-FFF2-40B4-BE49-F238E27FC236}">
                  <a16:creationId xmlns:a16="http://schemas.microsoft.com/office/drawing/2014/main" id="{7665C8ED-0FBC-407D-8239-38FB16BC1728}"/>
                </a:ext>
              </a:extLst>
            </p:cNvPr>
            <p:cNvSpPr>
              <a:spLocks noChangeShapeType="1"/>
            </p:cNvSpPr>
            <p:nvPr/>
          </p:nvSpPr>
          <p:spPr bwMode="gray">
            <a:xfrm>
              <a:off x="3269" y="725"/>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7" name="Line 33">
              <a:extLst>
                <a:ext uri="{FF2B5EF4-FFF2-40B4-BE49-F238E27FC236}">
                  <a16:creationId xmlns:a16="http://schemas.microsoft.com/office/drawing/2014/main" id="{23CA9AB3-47E2-41F5-BC98-4398D118BE96}"/>
                </a:ext>
              </a:extLst>
            </p:cNvPr>
            <p:cNvSpPr>
              <a:spLocks noChangeShapeType="1"/>
            </p:cNvSpPr>
            <p:nvPr/>
          </p:nvSpPr>
          <p:spPr bwMode="gray">
            <a:xfrm>
              <a:off x="3660" y="726"/>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grpSp>
        <p:nvGrpSpPr>
          <p:cNvPr id="48" name="Group 47">
            <a:extLst>
              <a:ext uri="{FF2B5EF4-FFF2-40B4-BE49-F238E27FC236}">
                <a16:creationId xmlns:a16="http://schemas.microsoft.com/office/drawing/2014/main" id="{3F72DC71-557D-44E8-90D4-8618E4B5EC44}"/>
              </a:ext>
            </a:extLst>
          </p:cNvPr>
          <p:cNvGrpSpPr>
            <a:grpSpLocks/>
          </p:cNvGrpSpPr>
          <p:nvPr/>
        </p:nvGrpSpPr>
        <p:grpSpPr bwMode="auto">
          <a:xfrm>
            <a:off x="2617879" y="1843044"/>
            <a:ext cx="634309" cy="4577038"/>
            <a:chOff x="1706" y="724"/>
            <a:chExt cx="391" cy="3255"/>
          </a:xfrm>
        </p:grpSpPr>
        <p:sp>
          <p:nvSpPr>
            <p:cNvPr id="49" name="Line 7">
              <a:extLst>
                <a:ext uri="{FF2B5EF4-FFF2-40B4-BE49-F238E27FC236}">
                  <a16:creationId xmlns:a16="http://schemas.microsoft.com/office/drawing/2014/main" id="{5B27A308-86BE-4C66-9B20-2C97D6B4D702}"/>
                </a:ext>
              </a:extLst>
            </p:cNvPr>
            <p:cNvSpPr>
              <a:spLocks noChangeShapeType="1"/>
            </p:cNvSpPr>
            <p:nvPr/>
          </p:nvSpPr>
          <p:spPr bwMode="gray">
            <a:xfrm>
              <a:off x="1706" y="724"/>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0" name="Line 8">
              <a:extLst>
                <a:ext uri="{FF2B5EF4-FFF2-40B4-BE49-F238E27FC236}">
                  <a16:creationId xmlns:a16="http://schemas.microsoft.com/office/drawing/2014/main" id="{DE95B2F9-C461-4315-A3F0-BD448C173256}"/>
                </a:ext>
              </a:extLst>
            </p:cNvPr>
            <p:cNvSpPr>
              <a:spLocks noChangeShapeType="1"/>
            </p:cNvSpPr>
            <p:nvPr/>
          </p:nvSpPr>
          <p:spPr bwMode="gray">
            <a:xfrm>
              <a:off x="2097" y="730"/>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1" name="Line 9">
              <a:extLst>
                <a:ext uri="{FF2B5EF4-FFF2-40B4-BE49-F238E27FC236}">
                  <a16:creationId xmlns:a16="http://schemas.microsoft.com/office/drawing/2014/main" id="{18D6351C-C07E-4B78-8D7E-5773617A5038}"/>
                </a:ext>
              </a:extLst>
            </p:cNvPr>
            <p:cNvSpPr>
              <a:spLocks noChangeShapeType="1"/>
            </p:cNvSpPr>
            <p:nvPr/>
          </p:nvSpPr>
          <p:spPr bwMode="gray">
            <a:xfrm>
              <a:off x="1753" y="810"/>
              <a:ext cx="316" cy="0"/>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sp>
        <p:nvSpPr>
          <p:cNvPr id="22" name="Oval 21">
            <a:extLst>
              <a:ext uri="{FF2B5EF4-FFF2-40B4-BE49-F238E27FC236}">
                <a16:creationId xmlns:a16="http://schemas.microsoft.com/office/drawing/2014/main" id="{6C49C3CF-BB8C-49D8-8E94-267BC68F194A}"/>
              </a:ext>
            </a:extLst>
          </p:cNvPr>
          <p:cNvSpPr>
            <a:spLocks noChangeArrowheads="1"/>
          </p:cNvSpPr>
          <p:nvPr/>
        </p:nvSpPr>
        <p:spPr bwMode="gray">
          <a:xfrm rot="13066181">
            <a:off x="2599673" y="563585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3" name="Oval 22">
            <a:extLst>
              <a:ext uri="{FF2B5EF4-FFF2-40B4-BE49-F238E27FC236}">
                <a16:creationId xmlns:a16="http://schemas.microsoft.com/office/drawing/2014/main" id="{26484558-6E8E-47F5-A22F-44F4A6123B0C}"/>
              </a:ext>
            </a:extLst>
          </p:cNvPr>
          <p:cNvSpPr>
            <a:spLocks noChangeArrowheads="1"/>
          </p:cNvSpPr>
          <p:nvPr/>
        </p:nvSpPr>
        <p:spPr bwMode="gray">
          <a:xfrm rot="13066181">
            <a:off x="3203039" y="563579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4" name="Oval 23">
            <a:extLst>
              <a:ext uri="{FF2B5EF4-FFF2-40B4-BE49-F238E27FC236}">
                <a16:creationId xmlns:a16="http://schemas.microsoft.com/office/drawing/2014/main" id="{6BD64637-50AD-432F-9768-AC20C8CD4624}"/>
              </a:ext>
            </a:extLst>
          </p:cNvPr>
          <p:cNvSpPr>
            <a:spLocks noChangeArrowheads="1"/>
          </p:cNvSpPr>
          <p:nvPr/>
        </p:nvSpPr>
        <p:spPr bwMode="gray">
          <a:xfrm rot="13066181">
            <a:off x="2576814" y="613193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5" name="Oval 24">
            <a:extLst>
              <a:ext uri="{FF2B5EF4-FFF2-40B4-BE49-F238E27FC236}">
                <a16:creationId xmlns:a16="http://schemas.microsoft.com/office/drawing/2014/main" id="{587B828D-12FC-4ABB-A4E7-43DC0F3720C7}"/>
              </a:ext>
            </a:extLst>
          </p:cNvPr>
          <p:cNvSpPr>
            <a:spLocks noChangeArrowheads="1"/>
          </p:cNvSpPr>
          <p:nvPr/>
        </p:nvSpPr>
        <p:spPr bwMode="gray">
          <a:xfrm rot="13066181">
            <a:off x="3199130" y="615000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6" name="Oval 55">
            <a:extLst>
              <a:ext uri="{FF2B5EF4-FFF2-40B4-BE49-F238E27FC236}">
                <a16:creationId xmlns:a16="http://schemas.microsoft.com/office/drawing/2014/main" id="{C6E2AF7C-9416-4A8A-A794-EEABCFE79793}"/>
              </a:ext>
            </a:extLst>
          </p:cNvPr>
          <p:cNvSpPr>
            <a:spLocks noChangeArrowheads="1"/>
          </p:cNvSpPr>
          <p:nvPr/>
        </p:nvSpPr>
        <p:spPr bwMode="gray">
          <a:xfrm rot="13066181">
            <a:off x="3850933" y="564394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7" name="Oval 56">
            <a:extLst>
              <a:ext uri="{FF2B5EF4-FFF2-40B4-BE49-F238E27FC236}">
                <a16:creationId xmlns:a16="http://schemas.microsoft.com/office/drawing/2014/main" id="{48EC820A-FBB7-4EF3-B7C8-6EAD259C55C9}"/>
              </a:ext>
            </a:extLst>
          </p:cNvPr>
          <p:cNvSpPr>
            <a:spLocks noChangeArrowheads="1"/>
          </p:cNvSpPr>
          <p:nvPr/>
        </p:nvSpPr>
        <p:spPr bwMode="gray">
          <a:xfrm rot="13066181">
            <a:off x="4492399" y="564389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8" name="Oval 57">
            <a:extLst>
              <a:ext uri="{FF2B5EF4-FFF2-40B4-BE49-F238E27FC236}">
                <a16:creationId xmlns:a16="http://schemas.microsoft.com/office/drawing/2014/main" id="{2821FA5F-4052-40DC-9FDD-EC281513774B}"/>
              </a:ext>
            </a:extLst>
          </p:cNvPr>
          <p:cNvSpPr>
            <a:spLocks noChangeArrowheads="1"/>
          </p:cNvSpPr>
          <p:nvPr/>
        </p:nvSpPr>
        <p:spPr bwMode="gray">
          <a:xfrm rot="13066181">
            <a:off x="3828074" y="614002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9" name="Oval 58">
            <a:extLst>
              <a:ext uri="{FF2B5EF4-FFF2-40B4-BE49-F238E27FC236}">
                <a16:creationId xmlns:a16="http://schemas.microsoft.com/office/drawing/2014/main" id="{62D31AF4-3226-4138-A386-B21A12F9F946}"/>
              </a:ext>
            </a:extLst>
          </p:cNvPr>
          <p:cNvSpPr>
            <a:spLocks noChangeArrowheads="1"/>
          </p:cNvSpPr>
          <p:nvPr/>
        </p:nvSpPr>
        <p:spPr bwMode="gray">
          <a:xfrm rot="13066181">
            <a:off x="4488490" y="615809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0" name="Oval 59">
            <a:extLst>
              <a:ext uri="{FF2B5EF4-FFF2-40B4-BE49-F238E27FC236}">
                <a16:creationId xmlns:a16="http://schemas.microsoft.com/office/drawing/2014/main" id="{30474E92-4600-418A-BE9C-5C21AA812051}"/>
              </a:ext>
            </a:extLst>
          </p:cNvPr>
          <p:cNvSpPr>
            <a:spLocks noChangeArrowheads="1"/>
          </p:cNvSpPr>
          <p:nvPr/>
        </p:nvSpPr>
        <p:spPr bwMode="gray">
          <a:xfrm rot="13066181">
            <a:off x="5125725" y="563632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1" name="Oval 60">
            <a:extLst>
              <a:ext uri="{FF2B5EF4-FFF2-40B4-BE49-F238E27FC236}">
                <a16:creationId xmlns:a16="http://schemas.microsoft.com/office/drawing/2014/main" id="{FA4FD4DC-B359-49D3-BD9F-8055ABEA784D}"/>
              </a:ext>
            </a:extLst>
          </p:cNvPr>
          <p:cNvSpPr>
            <a:spLocks noChangeArrowheads="1"/>
          </p:cNvSpPr>
          <p:nvPr/>
        </p:nvSpPr>
        <p:spPr bwMode="gray">
          <a:xfrm rot="13066181">
            <a:off x="5782431" y="562865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2" name="Oval 61">
            <a:extLst>
              <a:ext uri="{FF2B5EF4-FFF2-40B4-BE49-F238E27FC236}">
                <a16:creationId xmlns:a16="http://schemas.microsoft.com/office/drawing/2014/main" id="{AB1079AE-F478-4D4C-8B09-8E0F57CA8D8F}"/>
              </a:ext>
            </a:extLst>
          </p:cNvPr>
          <p:cNvSpPr>
            <a:spLocks noChangeArrowheads="1"/>
          </p:cNvSpPr>
          <p:nvPr/>
        </p:nvSpPr>
        <p:spPr bwMode="gray">
          <a:xfrm rot="13066181">
            <a:off x="5102866" y="613240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3" name="Oval 62">
            <a:extLst>
              <a:ext uri="{FF2B5EF4-FFF2-40B4-BE49-F238E27FC236}">
                <a16:creationId xmlns:a16="http://schemas.microsoft.com/office/drawing/2014/main" id="{60208F40-A1FF-4830-984C-6E13488E77BC}"/>
              </a:ext>
            </a:extLst>
          </p:cNvPr>
          <p:cNvSpPr>
            <a:spLocks noChangeArrowheads="1"/>
          </p:cNvSpPr>
          <p:nvPr/>
        </p:nvSpPr>
        <p:spPr bwMode="gray">
          <a:xfrm rot="13066181">
            <a:off x="5778522" y="614285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4" name="Oval 63">
            <a:extLst>
              <a:ext uri="{FF2B5EF4-FFF2-40B4-BE49-F238E27FC236}">
                <a16:creationId xmlns:a16="http://schemas.microsoft.com/office/drawing/2014/main" id="{F6877A5C-00D0-4256-A1AC-DDA8890BFF35}"/>
              </a:ext>
            </a:extLst>
          </p:cNvPr>
          <p:cNvSpPr>
            <a:spLocks noChangeArrowheads="1"/>
          </p:cNvSpPr>
          <p:nvPr/>
        </p:nvSpPr>
        <p:spPr bwMode="gray">
          <a:xfrm rot="13066181">
            <a:off x="2596505" y="4568456"/>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5" name="Oval 64">
            <a:extLst>
              <a:ext uri="{FF2B5EF4-FFF2-40B4-BE49-F238E27FC236}">
                <a16:creationId xmlns:a16="http://schemas.microsoft.com/office/drawing/2014/main" id="{2210A5A9-6243-44FA-B65C-6B3A8BE3B850}"/>
              </a:ext>
            </a:extLst>
          </p:cNvPr>
          <p:cNvSpPr>
            <a:spLocks noChangeArrowheads="1"/>
          </p:cNvSpPr>
          <p:nvPr/>
        </p:nvSpPr>
        <p:spPr bwMode="gray">
          <a:xfrm rot="13066181">
            <a:off x="3199871" y="4568398"/>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6" name="Oval 65">
            <a:extLst>
              <a:ext uri="{FF2B5EF4-FFF2-40B4-BE49-F238E27FC236}">
                <a16:creationId xmlns:a16="http://schemas.microsoft.com/office/drawing/2014/main" id="{B5AE50AB-80CE-4526-AA22-F8C74A290B55}"/>
              </a:ext>
            </a:extLst>
          </p:cNvPr>
          <p:cNvSpPr>
            <a:spLocks noChangeArrowheads="1"/>
          </p:cNvSpPr>
          <p:nvPr/>
        </p:nvSpPr>
        <p:spPr bwMode="gray">
          <a:xfrm rot="13066181">
            <a:off x="2573646" y="506453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7" name="Oval 66">
            <a:extLst>
              <a:ext uri="{FF2B5EF4-FFF2-40B4-BE49-F238E27FC236}">
                <a16:creationId xmlns:a16="http://schemas.microsoft.com/office/drawing/2014/main" id="{317644B8-7446-4F71-B2FF-E2760DCA72F1}"/>
              </a:ext>
            </a:extLst>
          </p:cNvPr>
          <p:cNvSpPr>
            <a:spLocks noChangeArrowheads="1"/>
          </p:cNvSpPr>
          <p:nvPr/>
        </p:nvSpPr>
        <p:spPr bwMode="gray">
          <a:xfrm rot="13066181">
            <a:off x="3195962" y="508260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8" name="Oval 67">
            <a:extLst>
              <a:ext uri="{FF2B5EF4-FFF2-40B4-BE49-F238E27FC236}">
                <a16:creationId xmlns:a16="http://schemas.microsoft.com/office/drawing/2014/main" id="{3DF1CFEC-FEB3-461A-BEA1-AA7832765FE2}"/>
              </a:ext>
            </a:extLst>
          </p:cNvPr>
          <p:cNvSpPr>
            <a:spLocks noChangeArrowheads="1"/>
          </p:cNvSpPr>
          <p:nvPr/>
        </p:nvSpPr>
        <p:spPr bwMode="gray">
          <a:xfrm rot="13066181">
            <a:off x="2599674" y="350793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9" name="Oval 68">
            <a:extLst>
              <a:ext uri="{FF2B5EF4-FFF2-40B4-BE49-F238E27FC236}">
                <a16:creationId xmlns:a16="http://schemas.microsoft.com/office/drawing/2014/main" id="{BFAAD4CB-E18C-43A6-8275-BEF279068AD6}"/>
              </a:ext>
            </a:extLst>
          </p:cNvPr>
          <p:cNvSpPr>
            <a:spLocks noChangeArrowheads="1"/>
          </p:cNvSpPr>
          <p:nvPr/>
        </p:nvSpPr>
        <p:spPr bwMode="gray">
          <a:xfrm rot="13066181">
            <a:off x="3203040" y="3507872"/>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0" name="Oval 69">
            <a:extLst>
              <a:ext uri="{FF2B5EF4-FFF2-40B4-BE49-F238E27FC236}">
                <a16:creationId xmlns:a16="http://schemas.microsoft.com/office/drawing/2014/main" id="{E2130628-B0F4-4EBE-B681-18D76C17EEC3}"/>
              </a:ext>
            </a:extLst>
          </p:cNvPr>
          <p:cNvSpPr>
            <a:spLocks noChangeArrowheads="1"/>
          </p:cNvSpPr>
          <p:nvPr/>
        </p:nvSpPr>
        <p:spPr bwMode="gray">
          <a:xfrm rot="13066181">
            <a:off x="2576815" y="4004004"/>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1" name="Oval 70">
            <a:extLst>
              <a:ext uri="{FF2B5EF4-FFF2-40B4-BE49-F238E27FC236}">
                <a16:creationId xmlns:a16="http://schemas.microsoft.com/office/drawing/2014/main" id="{46DAFE6B-9C87-4164-A414-9A4F0DEB781F}"/>
              </a:ext>
            </a:extLst>
          </p:cNvPr>
          <p:cNvSpPr>
            <a:spLocks noChangeArrowheads="1"/>
          </p:cNvSpPr>
          <p:nvPr/>
        </p:nvSpPr>
        <p:spPr bwMode="gray">
          <a:xfrm rot="13066181">
            <a:off x="3199131" y="4022074"/>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2" name="Oval 71">
            <a:extLst>
              <a:ext uri="{FF2B5EF4-FFF2-40B4-BE49-F238E27FC236}">
                <a16:creationId xmlns:a16="http://schemas.microsoft.com/office/drawing/2014/main" id="{B60F64E7-0A16-493B-8EE5-9A0E92D948D5}"/>
              </a:ext>
            </a:extLst>
          </p:cNvPr>
          <p:cNvSpPr>
            <a:spLocks noChangeArrowheads="1"/>
          </p:cNvSpPr>
          <p:nvPr/>
        </p:nvSpPr>
        <p:spPr bwMode="gray">
          <a:xfrm rot="13066181">
            <a:off x="2592596" y="2443155"/>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3" name="Oval 72">
            <a:extLst>
              <a:ext uri="{FF2B5EF4-FFF2-40B4-BE49-F238E27FC236}">
                <a16:creationId xmlns:a16="http://schemas.microsoft.com/office/drawing/2014/main" id="{46B1B594-55CF-4706-BFD4-3B2F3DE7963E}"/>
              </a:ext>
            </a:extLst>
          </p:cNvPr>
          <p:cNvSpPr>
            <a:spLocks noChangeArrowheads="1"/>
          </p:cNvSpPr>
          <p:nvPr/>
        </p:nvSpPr>
        <p:spPr bwMode="gray">
          <a:xfrm rot="13066181">
            <a:off x="3195962" y="244309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4" name="Oval 73">
            <a:extLst>
              <a:ext uri="{FF2B5EF4-FFF2-40B4-BE49-F238E27FC236}">
                <a16:creationId xmlns:a16="http://schemas.microsoft.com/office/drawing/2014/main" id="{D22391AE-B328-45F2-866C-61913B8C4A3C}"/>
              </a:ext>
            </a:extLst>
          </p:cNvPr>
          <p:cNvSpPr>
            <a:spLocks noChangeArrowheads="1"/>
          </p:cNvSpPr>
          <p:nvPr/>
        </p:nvSpPr>
        <p:spPr bwMode="gray">
          <a:xfrm rot="13066181">
            <a:off x="2569737" y="293922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5" name="Oval 74">
            <a:extLst>
              <a:ext uri="{FF2B5EF4-FFF2-40B4-BE49-F238E27FC236}">
                <a16:creationId xmlns:a16="http://schemas.microsoft.com/office/drawing/2014/main" id="{7EC2C4AA-48D5-4BC4-A250-E0FA064F8DA4}"/>
              </a:ext>
            </a:extLst>
          </p:cNvPr>
          <p:cNvSpPr>
            <a:spLocks noChangeArrowheads="1"/>
          </p:cNvSpPr>
          <p:nvPr/>
        </p:nvSpPr>
        <p:spPr bwMode="gray">
          <a:xfrm rot="13066181">
            <a:off x="3192053" y="295729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6" name="Oval 75">
            <a:extLst>
              <a:ext uri="{FF2B5EF4-FFF2-40B4-BE49-F238E27FC236}">
                <a16:creationId xmlns:a16="http://schemas.microsoft.com/office/drawing/2014/main" id="{4529B76B-0F29-4488-AB10-45156259A106}"/>
              </a:ext>
            </a:extLst>
          </p:cNvPr>
          <p:cNvSpPr>
            <a:spLocks noChangeArrowheads="1"/>
          </p:cNvSpPr>
          <p:nvPr/>
        </p:nvSpPr>
        <p:spPr bwMode="gray">
          <a:xfrm rot="13066181">
            <a:off x="3847414" y="456845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7" name="Oval 76">
            <a:extLst>
              <a:ext uri="{FF2B5EF4-FFF2-40B4-BE49-F238E27FC236}">
                <a16:creationId xmlns:a16="http://schemas.microsoft.com/office/drawing/2014/main" id="{9BFF59BF-647B-49D0-AEF0-73EC33FB452C}"/>
              </a:ext>
            </a:extLst>
          </p:cNvPr>
          <p:cNvSpPr>
            <a:spLocks noChangeArrowheads="1"/>
          </p:cNvSpPr>
          <p:nvPr/>
        </p:nvSpPr>
        <p:spPr bwMode="gray">
          <a:xfrm rot="13066181">
            <a:off x="4488880" y="456839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8" name="Oval 77">
            <a:extLst>
              <a:ext uri="{FF2B5EF4-FFF2-40B4-BE49-F238E27FC236}">
                <a16:creationId xmlns:a16="http://schemas.microsoft.com/office/drawing/2014/main" id="{E5BEAC97-71E4-4019-85D4-95E5DC5E000A}"/>
              </a:ext>
            </a:extLst>
          </p:cNvPr>
          <p:cNvSpPr>
            <a:spLocks noChangeArrowheads="1"/>
          </p:cNvSpPr>
          <p:nvPr/>
        </p:nvSpPr>
        <p:spPr bwMode="gray">
          <a:xfrm rot="13066181">
            <a:off x="3824555" y="506453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9" name="Oval 78">
            <a:extLst>
              <a:ext uri="{FF2B5EF4-FFF2-40B4-BE49-F238E27FC236}">
                <a16:creationId xmlns:a16="http://schemas.microsoft.com/office/drawing/2014/main" id="{14BEE0E6-6EFA-4535-BD32-FB778383AADD}"/>
              </a:ext>
            </a:extLst>
          </p:cNvPr>
          <p:cNvSpPr>
            <a:spLocks noChangeArrowheads="1"/>
          </p:cNvSpPr>
          <p:nvPr/>
        </p:nvSpPr>
        <p:spPr bwMode="gray">
          <a:xfrm rot="13066181">
            <a:off x="4484971" y="508260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0" name="Oval 79">
            <a:extLst>
              <a:ext uri="{FF2B5EF4-FFF2-40B4-BE49-F238E27FC236}">
                <a16:creationId xmlns:a16="http://schemas.microsoft.com/office/drawing/2014/main" id="{4815B57C-CC38-41D1-94E7-97B988AF2CF9}"/>
              </a:ext>
            </a:extLst>
          </p:cNvPr>
          <p:cNvSpPr>
            <a:spLocks noChangeArrowheads="1"/>
          </p:cNvSpPr>
          <p:nvPr/>
        </p:nvSpPr>
        <p:spPr bwMode="gray">
          <a:xfrm rot="13066181">
            <a:off x="3850583" y="350793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1" name="Oval 80">
            <a:extLst>
              <a:ext uri="{FF2B5EF4-FFF2-40B4-BE49-F238E27FC236}">
                <a16:creationId xmlns:a16="http://schemas.microsoft.com/office/drawing/2014/main" id="{DEDFC9FA-719A-4847-93AF-71A95DE1018C}"/>
              </a:ext>
            </a:extLst>
          </p:cNvPr>
          <p:cNvSpPr>
            <a:spLocks noChangeArrowheads="1"/>
          </p:cNvSpPr>
          <p:nvPr/>
        </p:nvSpPr>
        <p:spPr bwMode="gray">
          <a:xfrm rot="13066181">
            <a:off x="4492049" y="350787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2" name="Oval 81">
            <a:extLst>
              <a:ext uri="{FF2B5EF4-FFF2-40B4-BE49-F238E27FC236}">
                <a16:creationId xmlns:a16="http://schemas.microsoft.com/office/drawing/2014/main" id="{4681DEE9-E945-4ECD-8668-E1BB03590692}"/>
              </a:ext>
            </a:extLst>
          </p:cNvPr>
          <p:cNvSpPr>
            <a:spLocks noChangeArrowheads="1"/>
          </p:cNvSpPr>
          <p:nvPr/>
        </p:nvSpPr>
        <p:spPr bwMode="gray">
          <a:xfrm rot="13066181">
            <a:off x="3827724" y="4004005"/>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3" name="Oval 82">
            <a:extLst>
              <a:ext uri="{FF2B5EF4-FFF2-40B4-BE49-F238E27FC236}">
                <a16:creationId xmlns:a16="http://schemas.microsoft.com/office/drawing/2014/main" id="{64D9EC34-F5E2-4442-A5F5-9259263A271C}"/>
              </a:ext>
            </a:extLst>
          </p:cNvPr>
          <p:cNvSpPr>
            <a:spLocks noChangeArrowheads="1"/>
          </p:cNvSpPr>
          <p:nvPr/>
        </p:nvSpPr>
        <p:spPr bwMode="gray">
          <a:xfrm rot="13066181">
            <a:off x="4488140" y="4022075"/>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4" name="Oval 83">
            <a:extLst>
              <a:ext uri="{FF2B5EF4-FFF2-40B4-BE49-F238E27FC236}">
                <a16:creationId xmlns:a16="http://schemas.microsoft.com/office/drawing/2014/main" id="{5E1FEAA9-0EB3-4217-95A7-D30C105B9E64}"/>
              </a:ext>
            </a:extLst>
          </p:cNvPr>
          <p:cNvSpPr>
            <a:spLocks noChangeArrowheads="1"/>
          </p:cNvSpPr>
          <p:nvPr/>
        </p:nvSpPr>
        <p:spPr bwMode="gray">
          <a:xfrm rot="13066181">
            <a:off x="3843505" y="2443156"/>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5" name="Oval 84">
            <a:extLst>
              <a:ext uri="{FF2B5EF4-FFF2-40B4-BE49-F238E27FC236}">
                <a16:creationId xmlns:a16="http://schemas.microsoft.com/office/drawing/2014/main" id="{7DB810A9-1E69-4FA0-9846-E5C288C07AC4}"/>
              </a:ext>
            </a:extLst>
          </p:cNvPr>
          <p:cNvSpPr>
            <a:spLocks noChangeArrowheads="1"/>
          </p:cNvSpPr>
          <p:nvPr/>
        </p:nvSpPr>
        <p:spPr bwMode="gray">
          <a:xfrm rot="13066181">
            <a:off x="4484971" y="2443098"/>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6" name="Oval 85">
            <a:extLst>
              <a:ext uri="{FF2B5EF4-FFF2-40B4-BE49-F238E27FC236}">
                <a16:creationId xmlns:a16="http://schemas.microsoft.com/office/drawing/2014/main" id="{97738E3A-7744-4B97-AA0A-9956EAF660C6}"/>
              </a:ext>
            </a:extLst>
          </p:cNvPr>
          <p:cNvSpPr>
            <a:spLocks noChangeArrowheads="1"/>
          </p:cNvSpPr>
          <p:nvPr/>
        </p:nvSpPr>
        <p:spPr bwMode="gray">
          <a:xfrm rot="13066181">
            <a:off x="3820646" y="293923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7" name="Oval 86">
            <a:extLst>
              <a:ext uri="{FF2B5EF4-FFF2-40B4-BE49-F238E27FC236}">
                <a16:creationId xmlns:a16="http://schemas.microsoft.com/office/drawing/2014/main" id="{A4684FDF-9F17-4ED3-88C4-D3D479C0CFBA}"/>
              </a:ext>
            </a:extLst>
          </p:cNvPr>
          <p:cNvSpPr>
            <a:spLocks noChangeArrowheads="1"/>
          </p:cNvSpPr>
          <p:nvPr/>
        </p:nvSpPr>
        <p:spPr bwMode="gray">
          <a:xfrm rot="13066181">
            <a:off x="4481062" y="295730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8" name="Oval 87">
            <a:extLst>
              <a:ext uri="{FF2B5EF4-FFF2-40B4-BE49-F238E27FC236}">
                <a16:creationId xmlns:a16="http://schemas.microsoft.com/office/drawing/2014/main" id="{9919444B-7861-4E64-A44E-5A5B71F55CFA}"/>
              </a:ext>
            </a:extLst>
          </p:cNvPr>
          <p:cNvSpPr>
            <a:spLocks noChangeArrowheads="1"/>
          </p:cNvSpPr>
          <p:nvPr/>
        </p:nvSpPr>
        <p:spPr bwMode="gray">
          <a:xfrm rot="13066181">
            <a:off x="5132568" y="4560836"/>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9" name="Oval 88">
            <a:extLst>
              <a:ext uri="{FF2B5EF4-FFF2-40B4-BE49-F238E27FC236}">
                <a16:creationId xmlns:a16="http://schemas.microsoft.com/office/drawing/2014/main" id="{B0AAC42B-8663-42A4-A819-4AB8314DE401}"/>
              </a:ext>
            </a:extLst>
          </p:cNvPr>
          <p:cNvSpPr>
            <a:spLocks noChangeArrowheads="1"/>
          </p:cNvSpPr>
          <p:nvPr/>
        </p:nvSpPr>
        <p:spPr bwMode="gray">
          <a:xfrm rot="13066181">
            <a:off x="5789274" y="4553158"/>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0" name="Oval 89">
            <a:extLst>
              <a:ext uri="{FF2B5EF4-FFF2-40B4-BE49-F238E27FC236}">
                <a16:creationId xmlns:a16="http://schemas.microsoft.com/office/drawing/2014/main" id="{9F9D875B-398A-4F3A-BB3C-AD58D25B0687}"/>
              </a:ext>
            </a:extLst>
          </p:cNvPr>
          <p:cNvSpPr>
            <a:spLocks noChangeArrowheads="1"/>
          </p:cNvSpPr>
          <p:nvPr/>
        </p:nvSpPr>
        <p:spPr bwMode="gray">
          <a:xfrm rot="13066181">
            <a:off x="5109709" y="505691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1" name="Oval 90">
            <a:extLst>
              <a:ext uri="{FF2B5EF4-FFF2-40B4-BE49-F238E27FC236}">
                <a16:creationId xmlns:a16="http://schemas.microsoft.com/office/drawing/2014/main" id="{CCA92BB7-AB69-445B-8494-B142DB35F28A}"/>
              </a:ext>
            </a:extLst>
          </p:cNvPr>
          <p:cNvSpPr>
            <a:spLocks noChangeArrowheads="1"/>
          </p:cNvSpPr>
          <p:nvPr/>
        </p:nvSpPr>
        <p:spPr bwMode="gray">
          <a:xfrm rot="13066181">
            <a:off x="5785365" y="506736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2" name="Oval 91">
            <a:extLst>
              <a:ext uri="{FF2B5EF4-FFF2-40B4-BE49-F238E27FC236}">
                <a16:creationId xmlns:a16="http://schemas.microsoft.com/office/drawing/2014/main" id="{65905C74-031C-4233-A4BF-5125AE273381}"/>
              </a:ext>
            </a:extLst>
          </p:cNvPr>
          <p:cNvSpPr>
            <a:spLocks noChangeArrowheads="1"/>
          </p:cNvSpPr>
          <p:nvPr/>
        </p:nvSpPr>
        <p:spPr bwMode="gray">
          <a:xfrm rot="13066181">
            <a:off x="5135737" y="350031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3" name="Oval 92">
            <a:extLst>
              <a:ext uri="{FF2B5EF4-FFF2-40B4-BE49-F238E27FC236}">
                <a16:creationId xmlns:a16="http://schemas.microsoft.com/office/drawing/2014/main" id="{13EAC626-468E-4D87-9FFD-E1DFF7089A15}"/>
              </a:ext>
            </a:extLst>
          </p:cNvPr>
          <p:cNvSpPr>
            <a:spLocks noChangeArrowheads="1"/>
          </p:cNvSpPr>
          <p:nvPr/>
        </p:nvSpPr>
        <p:spPr bwMode="gray">
          <a:xfrm rot="13066181">
            <a:off x="5792443" y="3492632"/>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4" name="Oval 93">
            <a:extLst>
              <a:ext uri="{FF2B5EF4-FFF2-40B4-BE49-F238E27FC236}">
                <a16:creationId xmlns:a16="http://schemas.microsoft.com/office/drawing/2014/main" id="{4A988306-8804-4AE4-A139-B40CE80D5C5C}"/>
              </a:ext>
            </a:extLst>
          </p:cNvPr>
          <p:cNvSpPr>
            <a:spLocks noChangeArrowheads="1"/>
          </p:cNvSpPr>
          <p:nvPr/>
        </p:nvSpPr>
        <p:spPr bwMode="gray">
          <a:xfrm rot="13066181">
            <a:off x="5112878" y="3996384"/>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5" name="Oval 94">
            <a:extLst>
              <a:ext uri="{FF2B5EF4-FFF2-40B4-BE49-F238E27FC236}">
                <a16:creationId xmlns:a16="http://schemas.microsoft.com/office/drawing/2014/main" id="{5121797A-2E19-463B-8974-95F9098AB2A5}"/>
              </a:ext>
            </a:extLst>
          </p:cNvPr>
          <p:cNvSpPr>
            <a:spLocks noChangeArrowheads="1"/>
          </p:cNvSpPr>
          <p:nvPr/>
        </p:nvSpPr>
        <p:spPr bwMode="gray">
          <a:xfrm rot="13066181">
            <a:off x="5788534" y="4006834"/>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6" name="Oval 95">
            <a:extLst>
              <a:ext uri="{FF2B5EF4-FFF2-40B4-BE49-F238E27FC236}">
                <a16:creationId xmlns:a16="http://schemas.microsoft.com/office/drawing/2014/main" id="{1D713D88-54FA-4C12-B6C4-B6356C7EC678}"/>
              </a:ext>
            </a:extLst>
          </p:cNvPr>
          <p:cNvSpPr>
            <a:spLocks noChangeArrowheads="1"/>
          </p:cNvSpPr>
          <p:nvPr/>
        </p:nvSpPr>
        <p:spPr bwMode="gray">
          <a:xfrm rot="13066181">
            <a:off x="5128659" y="2435535"/>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7" name="Oval 96">
            <a:extLst>
              <a:ext uri="{FF2B5EF4-FFF2-40B4-BE49-F238E27FC236}">
                <a16:creationId xmlns:a16="http://schemas.microsoft.com/office/drawing/2014/main" id="{E3BC4CB7-4ADF-496D-934B-98DAA4225302}"/>
              </a:ext>
            </a:extLst>
          </p:cNvPr>
          <p:cNvSpPr>
            <a:spLocks noChangeArrowheads="1"/>
          </p:cNvSpPr>
          <p:nvPr/>
        </p:nvSpPr>
        <p:spPr bwMode="gray">
          <a:xfrm rot="13066181">
            <a:off x="5785365" y="242785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8" name="Oval 97">
            <a:extLst>
              <a:ext uri="{FF2B5EF4-FFF2-40B4-BE49-F238E27FC236}">
                <a16:creationId xmlns:a16="http://schemas.microsoft.com/office/drawing/2014/main" id="{2267E3BA-E507-43B9-BF3A-D2E9C6D2F8E4}"/>
              </a:ext>
            </a:extLst>
          </p:cNvPr>
          <p:cNvSpPr>
            <a:spLocks noChangeArrowheads="1"/>
          </p:cNvSpPr>
          <p:nvPr/>
        </p:nvSpPr>
        <p:spPr bwMode="gray">
          <a:xfrm rot="13066181">
            <a:off x="5105800" y="293160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9" name="Oval 98">
            <a:extLst>
              <a:ext uri="{FF2B5EF4-FFF2-40B4-BE49-F238E27FC236}">
                <a16:creationId xmlns:a16="http://schemas.microsoft.com/office/drawing/2014/main" id="{C29CFA08-63C6-4C32-A5FD-8D4D5339CB18}"/>
              </a:ext>
            </a:extLst>
          </p:cNvPr>
          <p:cNvSpPr>
            <a:spLocks noChangeArrowheads="1"/>
          </p:cNvSpPr>
          <p:nvPr/>
        </p:nvSpPr>
        <p:spPr bwMode="gray">
          <a:xfrm rot="13066181">
            <a:off x="5781456" y="294205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00" name="Oval 99">
            <a:extLst>
              <a:ext uri="{FF2B5EF4-FFF2-40B4-BE49-F238E27FC236}">
                <a16:creationId xmlns:a16="http://schemas.microsoft.com/office/drawing/2014/main" id="{7BD75FA7-667C-4FF4-A146-402B391250B9}"/>
              </a:ext>
            </a:extLst>
          </p:cNvPr>
          <p:cNvSpPr>
            <a:spLocks noChangeArrowheads="1"/>
          </p:cNvSpPr>
          <p:nvPr/>
        </p:nvSpPr>
        <p:spPr bwMode="gray">
          <a:xfrm rot="13066181">
            <a:off x="6444940" y="458465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02" name="Oval 101">
            <a:extLst>
              <a:ext uri="{FF2B5EF4-FFF2-40B4-BE49-F238E27FC236}">
                <a16:creationId xmlns:a16="http://schemas.microsoft.com/office/drawing/2014/main" id="{87E86DA8-0252-4E28-8B63-17CA0C5FDFF5}"/>
              </a:ext>
            </a:extLst>
          </p:cNvPr>
          <p:cNvSpPr>
            <a:spLocks noChangeArrowheads="1"/>
          </p:cNvSpPr>
          <p:nvPr/>
        </p:nvSpPr>
        <p:spPr bwMode="gray">
          <a:xfrm rot="13066181">
            <a:off x="6422081" y="508072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04" name="Oval 103">
            <a:extLst>
              <a:ext uri="{FF2B5EF4-FFF2-40B4-BE49-F238E27FC236}">
                <a16:creationId xmlns:a16="http://schemas.microsoft.com/office/drawing/2014/main" id="{E4F9B31D-968A-431A-B77F-DAA98DDB69AC}"/>
              </a:ext>
            </a:extLst>
          </p:cNvPr>
          <p:cNvSpPr>
            <a:spLocks noChangeArrowheads="1"/>
          </p:cNvSpPr>
          <p:nvPr/>
        </p:nvSpPr>
        <p:spPr bwMode="gray">
          <a:xfrm rot="13066181">
            <a:off x="6448109" y="352412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06" name="Oval 105">
            <a:extLst>
              <a:ext uri="{FF2B5EF4-FFF2-40B4-BE49-F238E27FC236}">
                <a16:creationId xmlns:a16="http://schemas.microsoft.com/office/drawing/2014/main" id="{86645D18-C26E-4EB6-8EDE-C2B5E0627BD9}"/>
              </a:ext>
            </a:extLst>
          </p:cNvPr>
          <p:cNvSpPr>
            <a:spLocks noChangeArrowheads="1"/>
          </p:cNvSpPr>
          <p:nvPr/>
        </p:nvSpPr>
        <p:spPr bwMode="gray">
          <a:xfrm rot="13066181">
            <a:off x="6425250" y="402020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08" name="Oval 107">
            <a:extLst>
              <a:ext uri="{FF2B5EF4-FFF2-40B4-BE49-F238E27FC236}">
                <a16:creationId xmlns:a16="http://schemas.microsoft.com/office/drawing/2014/main" id="{E18ABF7B-66D8-42B1-825E-19165602203B}"/>
              </a:ext>
            </a:extLst>
          </p:cNvPr>
          <p:cNvSpPr>
            <a:spLocks noChangeArrowheads="1"/>
          </p:cNvSpPr>
          <p:nvPr/>
        </p:nvSpPr>
        <p:spPr bwMode="gray">
          <a:xfrm rot="13066181">
            <a:off x="6441031" y="2459352"/>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10" name="Oval 109">
            <a:extLst>
              <a:ext uri="{FF2B5EF4-FFF2-40B4-BE49-F238E27FC236}">
                <a16:creationId xmlns:a16="http://schemas.microsoft.com/office/drawing/2014/main" id="{E29AFE98-DFB6-483D-ADFB-49D2CCD3601A}"/>
              </a:ext>
            </a:extLst>
          </p:cNvPr>
          <p:cNvSpPr>
            <a:spLocks noChangeArrowheads="1"/>
          </p:cNvSpPr>
          <p:nvPr/>
        </p:nvSpPr>
        <p:spPr bwMode="gray">
          <a:xfrm rot="13066181">
            <a:off x="6418172" y="2955426"/>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12" name="Oval 111">
            <a:extLst>
              <a:ext uri="{FF2B5EF4-FFF2-40B4-BE49-F238E27FC236}">
                <a16:creationId xmlns:a16="http://schemas.microsoft.com/office/drawing/2014/main" id="{E85B80A1-A474-4A8C-9EE8-8BFC37C39245}"/>
              </a:ext>
            </a:extLst>
          </p:cNvPr>
          <p:cNvSpPr>
            <a:spLocks noChangeArrowheads="1"/>
          </p:cNvSpPr>
          <p:nvPr/>
        </p:nvSpPr>
        <p:spPr bwMode="gray">
          <a:xfrm rot="13066181">
            <a:off x="6429827" y="5628656"/>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13" name="Oval 112">
            <a:extLst>
              <a:ext uri="{FF2B5EF4-FFF2-40B4-BE49-F238E27FC236}">
                <a16:creationId xmlns:a16="http://schemas.microsoft.com/office/drawing/2014/main" id="{85483247-C106-4D2A-A0D5-1CE435169762}"/>
              </a:ext>
            </a:extLst>
          </p:cNvPr>
          <p:cNvSpPr>
            <a:spLocks noChangeArrowheads="1"/>
          </p:cNvSpPr>
          <p:nvPr/>
        </p:nvSpPr>
        <p:spPr bwMode="gray">
          <a:xfrm rot="13066181">
            <a:off x="6425918" y="6142858"/>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21" name="Text Box 118">
            <a:extLst>
              <a:ext uri="{FF2B5EF4-FFF2-40B4-BE49-F238E27FC236}">
                <a16:creationId xmlns:a16="http://schemas.microsoft.com/office/drawing/2014/main" id="{9FA67987-89DE-4616-B361-E996B20C6EA6}"/>
              </a:ext>
            </a:extLst>
          </p:cNvPr>
          <p:cNvSpPr txBox="1">
            <a:spLocks noChangeArrowheads="1"/>
          </p:cNvSpPr>
          <p:nvPr/>
        </p:nvSpPr>
        <p:spPr bwMode="gray">
          <a:xfrm>
            <a:off x="2659129" y="5399852"/>
            <a:ext cx="396875" cy="195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dirty="0">
                <a:solidFill>
                  <a:srgbClr val="0066FF"/>
                </a:solidFill>
              </a:rPr>
              <a:t>[0,1]</a:t>
            </a:r>
          </a:p>
        </p:txBody>
      </p:sp>
      <p:sp>
        <p:nvSpPr>
          <p:cNvPr id="122" name="Text Box 120">
            <a:extLst>
              <a:ext uri="{FF2B5EF4-FFF2-40B4-BE49-F238E27FC236}">
                <a16:creationId xmlns:a16="http://schemas.microsoft.com/office/drawing/2014/main" id="{F19F4E9B-7F7E-40D4-BF8D-2A868C39DCEC}"/>
              </a:ext>
            </a:extLst>
          </p:cNvPr>
          <p:cNvSpPr txBox="1">
            <a:spLocks noChangeArrowheads="1"/>
          </p:cNvSpPr>
          <p:nvPr/>
        </p:nvSpPr>
        <p:spPr bwMode="gray">
          <a:xfrm>
            <a:off x="2667067" y="4375914"/>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[0,3]</a:t>
            </a:r>
          </a:p>
        </p:txBody>
      </p:sp>
      <p:sp>
        <p:nvSpPr>
          <p:cNvPr id="123" name="Text Box 122">
            <a:extLst>
              <a:ext uri="{FF2B5EF4-FFF2-40B4-BE49-F238E27FC236}">
                <a16:creationId xmlns:a16="http://schemas.microsoft.com/office/drawing/2014/main" id="{33F1B3FD-25C4-4DB3-A3A4-65AFC33DC036}"/>
              </a:ext>
            </a:extLst>
          </p:cNvPr>
          <p:cNvSpPr txBox="1">
            <a:spLocks noChangeArrowheads="1"/>
          </p:cNvSpPr>
          <p:nvPr/>
        </p:nvSpPr>
        <p:spPr bwMode="gray">
          <a:xfrm>
            <a:off x="2662304" y="3307527"/>
            <a:ext cx="396875" cy="195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[0,5]</a:t>
            </a:r>
          </a:p>
        </p:txBody>
      </p:sp>
      <p:sp>
        <p:nvSpPr>
          <p:cNvPr id="124" name="Text Box 125">
            <a:extLst>
              <a:ext uri="{FF2B5EF4-FFF2-40B4-BE49-F238E27FC236}">
                <a16:creationId xmlns:a16="http://schemas.microsoft.com/office/drawing/2014/main" id="{BF9E37E4-5CA4-48D0-81F8-7B059F3DF839}"/>
              </a:ext>
            </a:extLst>
          </p:cNvPr>
          <p:cNvSpPr txBox="1">
            <a:spLocks noChangeArrowheads="1"/>
          </p:cNvSpPr>
          <p:nvPr/>
        </p:nvSpPr>
        <p:spPr bwMode="gray">
          <a:xfrm>
            <a:off x="2681354" y="2207389"/>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[0,7]</a:t>
            </a:r>
          </a:p>
        </p:txBody>
      </p:sp>
      <p:sp>
        <p:nvSpPr>
          <p:cNvPr id="125" name="Text Box 112">
            <a:extLst>
              <a:ext uri="{FF2B5EF4-FFF2-40B4-BE49-F238E27FC236}">
                <a16:creationId xmlns:a16="http://schemas.microsoft.com/office/drawing/2014/main" id="{3D3E9A74-77A3-4247-8FF2-69FC55C9D977}"/>
              </a:ext>
            </a:extLst>
          </p:cNvPr>
          <p:cNvSpPr txBox="1">
            <a:spLocks noChangeArrowheads="1"/>
          </p:cNvSpPr>
          <p:nvPr/>
        </p:nvSpPr>
        <p:spPr bwMode="gray">
          <a:xfrm>
            <a:off x="2672715" y="5938838"/>
            <a:ext cx="396875" cy="195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dirty="0">
                <a:solidFill>
                  <a:srgbClr val="0066FF"/>
                </a:solidFill>
              </a:rPr>
              <a:t>[0,0]</a:t>
            </a:r>
          </a:p>
        </p:txBody>
      </p:sp>
      <p:sp>
        <p:nvSpPr>
          <p:cNvPr id="126" name="Text Box 113">
            <a:extLst>
              <a:ext uri="{FF2B5EF4-FFF2-40B4-BE49-F238E27FC236}">
                <a16:creationId xmlns:a16="http://schemas.microsoft.com/office/drawing/2014/main" id="{6963F0CF-E902-4AD2-9F9F-C3BB6C16FA4F}"/>
              </a:ext>
            </a:extLst>
          </p:cNvPr>
          <p:cNvSpPr txBox="1">
            <a:spLocks noChangeArrowheads="1"/>
          </p:cNvSpPr>
          <p:nvPr/>
        </p:nvSpPr>
        <p:spPr bwMode="gray">
          <a:xfrm>
            <a:off x="3285490" y="5940425"/>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[1,0]</a:t>
            </a:r>
          </a:p>
        </p:txBody>
      </p:sp>
      <p:sp>
        <p:nvSpPr>
          <p:cNvPr id="127" name="Text Box 114">
            <a:extLst>
              <a:ext uri="{FF2B5EF4-FFF2-40B4-BE49-F238E27FC236}">
                <a16:creationId xmlns:a16="http://schemas.microsoft.com/office/drawing/2014/main" id="{43410E4F-A0C7-4A27-8290-AA30ED89FAEC}"/>
              </a:ext>
            </a:extLst>
          </p:cNvPr>
          <p:cNvSpPr txBox="1">
            <a:spLocks noChangeArrowheads="1"/>
          </p:cNvSpPr>
          <p:nvPr/>
        </p:nvSpPr>
        <p:spPr bwMode="gray">
          <a:xfrm>
            <a:off x="3912553" y="5940425"/>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[2,0]</a:t>
            </a:r>
          </a:p>
        </p:txBody>
      </p:sp>
      <p:sp>
        <p:nvSpPr>
          <p:cNvPr id="128" name="Text Box 115">
            <a:extLst>
              <a:ext uri="{FF2B5EF4-FFF2-40B4-BE49-F238E27FC236}">
                <a16:creationId xmlns:a16="http://schemas.microsoft.com/office/drawing/2014/main" id="{C0C2B3DA-6E04-4700-8375-0C176F4CCA50}"/>
              </a:ext>
            </a:extLst>
          </p:cNvPr>
          <p:cNvSpPr txBox="1">
            <a:spLocks noChangeArrowheads="1"/>
          </p:cNvSpPr>
          <p:nvPr/>
        </p:nvSpPr>
        <p:spPr bwMode="gray">
          <a:xfrm>
            <a:off x="4501515" y="5942013"/>
            <a:ext cx="396875" cy="195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[3,0]</a:t>
            </a:r>
          </a:p>
        </p:txBody>
      </p:sp>
      <p:sp>
        <p:nvSpPr>
          <p:cNvPr id="129" name="Text Box 116">
            <a:extLst>
              <a:ext uri="{FF2B5EF4-FFF2-40B4-BE49-F238E27FC236}">
                <a16:creationId xmlns:a16="http://schemas.microsoft.com/office/drawing/2014/main" id="{85B7DDB6-F565-4F4E-8C50-C6488A20FE13}"/>
              </a:ext>
            </a:extLst>
          </p:cNvPr>
          <p:cNvSpPr txBox="1">
            <a:spLocks noChangeArrowheads="1"/>
          </p:cNvSpPr>
          <p:nvPr/>
        </p:nvSpPr>
        <p:spPr bwMode="gray">
          <a:xfrm>
            <a:off x="5136515" y="5942013"/>
            <a:ext cx="396875" cy="195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[4,0]</a:t>
            </a:r>
          </a:p>
        </p:txBody>
      </p:sp>
      <p:sp>
        <p:nvSpPr>
          <p:cNvPr id="130" name="Text Box 117">
            <a:extLst>
              <a:ext uri="{FF2B5EF4-FFF2-40B4-BE49-F238E27FC236}">
                <a16:creationId xmlns:a16="http://schemas.microsoft.com/office/drawing/2014/main" id="{A897694F-A048-4FA4-ADA9-EE2E82CA09A4}"/>
              </a:ext>
            </a:extLst>
          </p:cNvPr>
          <p:cNvSpPr txBox="1">
            <a:spLocks noChangeArrowheads="1"/>
          </p:cNvSpPr>
          <p:nvPr/>
        </p:nvSpPr>
        <p:spPr bwMode="gray">
          <a:xfrm>
            <a:off x="5757228" y="5943600"/>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[5,0]</a:t>
            </a:r>
          </a:p>
        </p:txBody>
      </p:sp>
      <p:sp>
        <p:nvSpPr>
          <p:cNvPr id="131" name="Text Box 123">
            <a:extLst>
              <a:ext uri="{FF2B5EF4-FFF2-40B4-BE49-F238E27FC236}">
                <a16:creationId xmlns:a16="http://schemas.microsoft.com/office/drawing/2014/main" id="{4DA3A2B8-16F8-4619-8302-702211B142CC}"/>
              </a:ext>
            </a:extLst>
          </p:cNvPr>
          <p:cNvSpPr txBox="1">
            <a:spLocks noChangeArrowheads="1"/>
          </p:cNvSpPr>
          <p:nvPr/>
        </p:nvSpPr>
        <p:spPr bwMode="gray">
          <a:xfrm>
            <a:off x="5166678" y="2174875"/>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[4,7]</a:t>
            </a:r>
          </a:p>
        </p:txBody>
      </p:sp>
      <p:sp>
        <p:nvSpPr>
          <p:cNvPr id="132" name="Text Box 126">
            <a:extLst>
              <a:ext uri="{FF2B5EF4-FFF2-40B4-BE49-F238E27FC236}">
                <a16:creationId xmlns:a16="http://schemas.microsoft.com/office/drawing/2014/main" id="{E4D6D61C-1A2A-495E-8B07-2326EB03287A}"/>
              </a:ext>
            </a:extLst>
          </p:cNvPr>
          <p:cNvSpPr txBox="1">
            <a:spLocks noChangeArrowheads="1"/>
          </p:cNvSpPr>
          <p:nvPr/>
        </p:nvSpPr>
        <p:spPr bwMode="gray">
          <a:xfrm>
            <a:off x="6620472" y="2031062"/>
            <a:ext cx="118340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bg1"/>
                </a:solidFill>
              </a:rPr>
              <a:t>Pixel Index</a:t>
            </a:r>
            <a:endParaRPr lang="en-US" altLang="en-US" sz="1800" dirty="0">
              <a:solidFill>
                <a:schemeClr val="bg1"/>
              </a:solidFill>
            </a:endParaRPr>
          </a:p>
        </p:txBody>
      </p:sp>
      <p:sp>
        <p:nvSpPr>
          <p:cNvPr id="133" name="Arc 43">
            <a:extLst>
              <a:ext uri="{FF2B5EF4-FFF2-40B4-BE49-F238E27FC236}">
                <a16:creationId xmlns:a16="http://schemas.microsoft.com/office/drawing/2014/main" id="{B41791F8-724D-48FF-AB60-51F705E0A288}"/>
              </a:ext>
            </a:extLst>
          </p:cNvPr>
          <p:cNvSpPr>
            <a:spLocks/>
          </p:cNvSpPr>
          <p:nvPr/>
        </p:nvSpPr>
        <p:spPr bwMode="gray">
          <a:xfrm rot="6294788">
            <a:off x="6171038" y="1410349"/>
            <a:ext cx="554906" cy="2001270"/>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34" name="Line 11">
            <a:extLst>
              <a:ext uri="{FF2B5EF4-FFF2-40B4-BE49-F238E27FC236}">
                <a16:creationId xmlns:a16="http://schemas.microsoft.com/office/drawing/2014/main" id="{FDFAFFEF-5283-4AC6-829B-0254675B2C6B}"/>
              </a:ext>
            </a:extLst>
          </p:cNvPr>
          <p:cNvSpPr>
            <a:spLocks noChangeShapeType="1"/>
          </p:cNvSpPr>
          <p:nvPr/>
        </p:nvSpPr>
        <p:spPr bwMode="gray">
          <a:xfrm rot="16200000">
            <a:off x="6540265" y="5988022"/>
            <a:ext cx="504751" cy="0"/>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Tree>
    <p:extLst>
      <p:ext uri="{BB962C8B-B14F-4D97-AF65-F5344CB8AC3E}">
        <p14:creationId xmlns:p14="http://schemas.microsoft.com/office/powerpoint/2010/main" val="7260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P spid="123" grpId="0"/>
      <p:bldP spid="124" grpId="0"/>
      <p:bldP spid="125" grpId="0"/>
      <p:bldP spid="126" grpId="0"/>
      <p:bldP spid="127" grpId="0"/>
      <p:bldP spid="128" grpId="0"/>
      <p:bldP spid="129" grpId="0"/>
      <p:bldP spid="130" grpId="0"/>
      <p:bldP spid="131" grpId="0"/>
      <p:bldP spid="1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E4B6-7258-4D24-B687-F933B365A3E5}"/>
              </a:ext>
            </a:extLst>
          </p:cNvPr>
          <p:cNvSpPr>
            <a:spLocks noGrp="1"/>
          </p:cNvSpPr>
          <p:nvPr>
            <p:ph type="title"/>
          </p:nvPr>
        </p:nvSpPr>
        <p:spPr/>
        <p:txBody>
          <a:bodyPr/>
          <a:lstStyle/>
          <a:p>
            <a:r>
              <a:rPr lang="en-US" dirty="0"/>
              <a:t>Digitization</a:t>
            </a:r>
          </a:p>
        </p:txBody>
      </p:sp>
      <p:sp>
        <p:nvSpPr>
          <p:cNvPr id="3" name="Content Placeholder 2">
            <a:extLst>
              <a:ext uri="{FF2B5EF4-FFF2-40B4-BE49-F238E27FC236}">
                <a16:creationId xmlns:a16="http://schemas.microsoft.com/office/drawing/2014/main" id="{52E9FC24-9DE9-4182-AF0F-834835564C5B}"/>
              </a:ext>
            </a:extLst>
          </p:cNvPr>
          <p:cNvSpPr txBox="1">
            <a:spLocks/>
          </p:cNvSpPr>
          <p:nvPr/>
        </p:nvSpPr>
        <p:spPr>
          <a:xfrm>
            <a:off x="628650" y="1825625"/>
            <a:ext cx="74028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Digital image processing implies the discrete nature of images. </a:t>
            </a:r>
          </a:p>
          <a:p>
            <a:r>
              <a:rPr lang="en-US" dirty="0"/>
              <a:t>Values in an image are samples on a pixel (2D) or voxel matrix (3D)</a:t>
            </a:r>
          </a:p>
          <a:p>
            <a:r>
              <a:rPr lang="en-US" dirty="0"/>
              <a:t>Digitization applies to both sampling (resolution) and the value range (quantification)</a:t>
            </a:r>
          </a:p>
        </p:txBody>
      </p:sp>
    </p:spTree>
    <p:extLst>
      <p:ext uri="{BB962C8B-B14F-4D97-AF65-F5344CB8AC3E}">
        <p14:creationId xmlns:p14="http://schemas.microsoft.com/office/powerpoint/2010/main" val="1346141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287F4B1-B718-4BA2-B681-070D255D0DB1}"/>
              </a:ext>
            </a:extLst>
          </p:cNvPr>
          <p:cNvSpPr>
            <a:spLocks noGrp="1"/>
          </p:cNvSpPr>
          <p:nvPr>
            <p:ph type="title"/>
          </p:nvPr>
        </p:nvSpPr>
        <p:spPr/>
        <p:txBody>
          <a:bodyPr/>
          <a:lstStyle/>
          <a:p>
            <a:r>
              <a:rPr lang="en-US" altLang="en-US"/>
              <a:t>Resolution</a:t>
            </a:r>
          </a:p>
        </p:txBody>
      </p:sp>
      <p:sp>
        <p:nvSpPr>
          <p:cNvPr id="16387" name="Rectangle 2">
            <a:extLst>
              <a:ext uri="{FF2B5EF4-FFF2-40B4-BE49-F238E27FC236}">
                <a16:creationId xmlns:a16="http://schemas.microsoft.com/office/drawing/2014/main" id="{3E9AA196-5280-4C96-8D4D-41FB2786F416}"/>
              </a:ext>
            </a:extLst>
          </p:cNvPr>
          <p:cNvSpPr>
            <a:spLocks noChangeArrowheads="1"/>
          </p:cNvSpPr>
          <p:nvPr/>
        </p:nvSpPr>
        <p:spPr bwMode="auto">
          <a:xfrm>
            <a:off x="838200" y="1417638"/>
            <a:ext cx="73914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dirty="0">
                <a:latin typeface="Arial" panose="020B0604020202020204" pitchFamily="34" charset="0"/>
              </a:rPr>
              <a:t>Resolution is the capability of sensor to observe or measure the smallest object clearly with distinct boundaries</a:t>
            </a:r>
            <a:r>
              <a:rPr lang="en-US" altLang="en-US" sz="2400" dirty="0">
                <a:latin typeface="Arial" panose="020B0604020202020204" pitchFamily="34" charset="0"/>
              </a:rPr>
              <a:t>. </a:t>
            </a:r>
            <a:r>
              <a:rPr lang="en-US" altLang="en-US" sz="2400" dirty="0" err="1">
                <a:latin typeface="Arial" panose="020B0604020202020204" pitchFamily="34" charset="0"/>
              </a:rPr>
              <a:t>MicroCT</a:t>
            </a:r>
            <a:r>
              <a:rPr lang="en-US" altLang="en-US" sz="2400" dirty="0">
                <a:latin typeface="Arial" panose="020B0604020202020204" pitchFamily="34" charset="0"/>
              </a:rPr>
              <a:t> scanners have resolutions from sub-micron range to 100s of microns (1000 micron = 1 mm).</a:t>
            </a:r>
          </a:p>
          <a:p>
            <a:pPr>
              <a:spcBef>
                <a:spcPct val="0"/>
              </a:spcBef>
              <a:buFontTx/>
              <a:buNone/>
            </a:pPr>
            <a:endParaRPr lang="en-US" altLang="en-US" sz="2400" dirty="0">
              <a:latin typeface="Arial" panose="020B0604020202020204" pitchFamily="34" charset="0"/>
            </a:endParaRPr>
          </a:p>
          <a:p>
            <a:pPr>
              <a:spcBef>
                <a:spcPct val="0"/>
              </a:spcBef>
              <a:buFontTx/>
              <a:buNone/>
            </a:pPr>
            <a:r>
              <a:rPr lang="en-US" altLang="en-US" sz="2400" b="1" dirty="0">
                <a:latin typeface="Arial" panose="020B0604020202020204" pitchFamily="34" charset="0"/>
              </a:rPr>
              <a:t>Pixel is unit of digital image. </a:t>
            </a:r>
            <a:r>
              <a:rPr lang="en-US" altLang="en-US" sz="2400" dirty="0">
                <a:latin typeface="Arial" panose="020B0604020202020204" pitchFamily="34" charset="0"/>
              </a:rPr>
              <a:t>How big of a physical structure a pixel represents depends on the resolution (i.e. resolution and pixel size are inversely proportional).  </a:t>
            </a:r>
          </a:p>
        </p:txBody>
      </p:sp>
      <p:pic>
        <p:nvPicPr>
          <p:cNvPr id="16388" name="Picture 2" descr="File:Resolution illustration.png">
            <a:extLst>
              <a:ext uri="{FF2B5EF4-FFF2-40B4-BE49-F238E27FC236}">
                <a16:creationId xmlns:a16="http://schemas.microsoft.com/office/drawing/2014/main" id="{48B74959-FFB3-4C75-A193-BFB52755C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5203825"/>
            <a:ext cx="75057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4A8371D-018B-4504-B587-51966139AFC0}"/>
              </a:ext>
            </a:extLst>
          </p:cNvPr>
          <p:cNvSpPr>
            <a:spLocks noGrp="1"/>
          </p:cNvSpPr>
          <p:nvPr>
            <p:ph type="title"/>
          </p:nvPr>
        </p:nvSpPr>
        <p:spPr/>
        <p:txBody>
          <a:bodyPr/>
          <a:lstStyle/>
          <a:p>
            <a:r>
              <a:rPr lang="en-US" altLang="en-US" dirty="0"/>
              <a:t>Resolution in 3D</a:t>
            </a:r>
          </a:p>
        </p:txBody>
      </p:sp>
      <p:sp>
        <p:nvSpPr>
          <p:cNvPr id="17411" name="Rectangle 2">
            <a:extLst>
              <a:ext uri="{FF2B5EF4-FFF2-40B4-BE49-F238E27FC236}">
                <a16:creationId xmlns:a16="http://schemas.microsoft.com/office/drawing/2014/main" id="{22815779-9B93-4979-9172-1AC8DCE20CEE}"/>
              </a:ext>
            </a:extLst>
          </p:cNvPr>
          <p:cNvSpPr>
            <a:spLocks noChangeArrowheads="1"/>
          </p:cNvSpPr>
          <p:nvPr/>
        </p:nvSpPr>
        <p:spPr bwMode="auto">
          <a:xfrm>
            <a:off x="730644" y="1853750"/>
            <a:ext cx="73914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dirty="0">
                <a:latin typeface="Arial" panose="020B0604020202020204" pitchFamily="34" charset="0"/>
              </a:rPr>
              <a:t>Similar to pixel</a:t>
            </a:r>
            <a:r>
              <a:rPr lang="en-US" altLang="en-US" sz="2400" b="1" dirty="0">
                <a:latin typeface="Arial" panose="020B0604020202020204" pitchFamily="34" charset="0"/>
              </a:rPr>
              <a:t>, voxel is a unit of digital volume: </a:t>
            </a:r>
          </a:p>
          <a:p>
            <a:pPr>
              <a:spcBef>
                <a:spcPct val="0"/>
              </a:spcBef>
              <a:buFontTx/>
              <a:buNone/>
            </a:pPr>
            <a:endParaRPr lang="en-US" altLang="en-US" sz="2400" b="1" dirty="0">
              <a:latin typeface="Arial" panose="020B0604020202020204" pitchFamily="34" charset="0"/>
            </a:endParaRPr>
          </a:p>
          <a:p>
            <a:pPr>
              <a:spcBef>
                <a:spcPct val="0"/>
              </a:spcBef>
              <a:buFontTx/>
              <a:buNone/>
            </a:pPr>
            <a:r>
              <a:rPr lang="en-US" altLang="en-US" sz="2400" b="1" dirty="0">
                <a:latin typeface="Arial" panose="020B0604020202020204" pitchFamily="34" charset="0"/>
              </a:rPr>
              <a:t>Resolution in each dimension is not necessarily identical: </a:t>
            </a:r>
            <a:r>
              <a:rPr lang="en-US" altLang="en-US" sz="2400" dirty="0">
                <a:latin typeface="Arial" panose="020B0604020202020204" pitchFamily="34" charset="0"/>
              </a:rPr>
              <a:t>That’s especially true for human imaging, where the sampling in Z is a lot coarser than X and Y (i.e. they take far fewer slices, but within a slice you see everything you need to see in high-detail). In this case the voxels are said to be </a:t>
            </a:r>
            <a:r>
              <a:rPr lang="en-US" altLang="en-US" sz="2400" b="1" dirty="0">
                <a:latin typeface="Arial" panose="020B0604020202020204" pitchFamily="34" charset="0"/>
              </a:rPr>
              <a:t>ANISOTROPIC</a:t>
            </a:r>
            <a:r>
              <a:rPr lang="en-US" altLang="en-US" sz="2400" dirty="0">
                <a:latin typeface="Arial" panose="020B0604020202020204" pitchFamily="34" charset="0"/>
              </a:rPr>
              <a:t>. If all dimensions are identical then the voxels are </a:t>
            </a:r>
            <a:r>
              <a:rPr lang="en-US" altLang="en-US" sz="2400" b="1" dirty="0">
                <a:latin typeface="Arial" panose="020B0604020202020204" pitchFamily="34" charset="0"/>
              </a:rPr>
              <a:t>ISOTROPIC</a:t>
            </a:r>
            <a:endParaRPr lang="en-US" altLang="en-US" sz="2400" dirty="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E3F2-D9FA-410A-A37E-DF1554803404}"/>
              </a:ext>
            </a:extLst>
          </p:cNvPr>
          <p:cNvSpPr>
            <a:spLocks noGrp="1"/>
          </p:cNvSpPr>
          <p:nvPr>
            <p:ph type="title"/>
          </p:nvPr>
        </p:nvSpPr>
        <p:spPr/>
        <p:txBody>
          <a:bodyPr/>
          <a:lstStyle/>
          <a:p>
            <a:r>
              <a:rPr lang="en-US" dirty="0"/>
              <a:t>Bits and Bytes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DE3E422-1381-457E-A71D-4A7226C649BA}"/>
                  </a:ext>
                </a:extLst>
              </p:cNvPr>
              <p:cNvSpPr txBox="1"/>
              <p:nvPr/>
            </p:nvSpPr>
            <p:spPr>
              <a:xfrm>
                <a:off x="793019" y="1626499"/>
                <a:ext cx="8213416"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A “bit” is the smallest unit of storage, storing either a 0 or 1</a:t>
                </a:r>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 </m:t>
                    </m:r>
                  </m:oMath>
                </a14:m>
                <a:r>
                  <a:rPr lang="en-US" sz="2000" dirty="0"/>
                  <a:t>bits yield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2</m:t>
                        </m:r>
                      </m:e>
                      <m:sup>
                        <m:r>
                          <a:rPr lang="en-US" sz="2000" b="0" i="1" smtClean="0">
                            <a:latin typeface="Cambria Math" panose="02040503050406030204" pitchFamily="18" charset="0"/>
                          </a:rPr>
                          <m:t>𝑛</m:t>
                        </m:r>
                      </m:sup>
                    </m:sSup>
                  </m:oMath>
                </a14:m>
                <a:r>
                  <a:rPr lang="en-US" sz="2000" dirty="0"/>
                  <a:t>distinct patterns</a:t>
                </a:r>
              </a:p>
            </p:txBody>
          </p:sp>
        </mc:Choice>
        <mc:Fallback>
          <p:sp>
            <p:nvSpPr>
              <p:cNvPr id="3" name="TextBox 2">
                <a:extLst>
                  <a:ext uri="{FF2B5EF4-FFF2-40B4-BE49-F238E27FC236}">
                    <a16:creationId xmlns:a16="http://schemas.microsoft.com/office/drawing/2014/main" id="{ADE3E422-1381-457E-A71D-4A7226C649BA}"/>
                  </a:ext>
                </a:extLst>
              </p:cNvPr>
              <p:cNvSpPr txBox="1">
                <a:spLocks noRot="1" noChangeAspect="1" noMove="1" noResize="1" noEditPoints="1" noAdjustHandles="1" noChangeArrowheads="1" noChangeShapeType="1" noTextEdit="1"/>
              </p:cNvSpPr>
              <p:nvPr/>
            </p:nvSpPr>
            <p:spPr>
              <a:xfrm>
                <a:off x="793019" y="1626499"/>
                <a:ext cx="8213416" cy="707886"/>
              </a:xfrm>
              <a:prstGeom prst="rect">
                <a:avLst/>
              </a:prstGeom>
              <a:blipFill>
                <a:blip r:embed="rId2"/>
                <a:stretch>
                  <a:fillRect l="-668" t="-5172"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B99EA07-7DB8-4817-8B98-15647DF6DDEF}"/>
                  </a:ext>
                </a:extLst>
              </p:cNvPr>
              <p:cNvGraphicFramePr>
                <a:graphicFrameLocks noGrp="1"/>
              </p:cNvGraphicFramePr>
              <p:nvPr>
                <p:extLst>
                  <p:ext uri="{D42A27DB-BD31-4B8C-83A1-F6EECF244321}">
                    <p14:modId xmlns:p14="http://schemas.microsoft.com/office/powerpoint/2010/main" val="772345744"/>
                  </p:ext>
                </p:extLst>
              </p:nvPr>
            </p:nvGraphicFramePr>
            <p:xfrm>
              <a:off x="876637" y="2411427"/>
              <a:ext cx="6220077" cy="1738272"/>
            </p:xfrm>
            <a:graphic>
              <a:graphicData uri="http://schemas.openxmlformats.org/drawingml/2006/table">
                <a:tbl>
                  <a:tblPr firstRow="1" bandRow="1">
                    <a:tableStyleId>{5C22544A-7EE6-4342-B048-85BDC9FD1C3A}</a:tableStyleId>
                  </a:tblPr>
                  <a:tblGrid>
                    <a:gridCol w="2073359">
                      <a:extLst>
                        <a:ext uri="{9D8B030D-6E8A-4147-A177-3AD203B41FA5}">
                          <a16:colId xmlns:a16="http://schemas.microsoft.com/office/drawing/2014/main" val="4178282744"/>
                        </a:ext>
                      </a:extLst>
                    </a:gridCol>
                    <a:gridCol w="2073359">
                      <a:extLst>
                        <a:ext uri="{9D8B030D-6E8A-4147-A177-3AD203B41FA5}">
                          <a16:colId xmlns:a16="http://schemas.microsoft.com/office/drawing/2014/main" val="1536213851"/>
                        </a:ext>
                      </a:extLst>
                    </a:gridCol>
                    <a:gridCol w="2073359">
                      <a:extLst>
                        <a:ext uri="{9D8B030D-6E8A-4147-A177-3AD203B41FA5}">
                          <a16:colId xmlns:a16="http://schemas.microsoft.com/office/drawing/2014/main" val="3431984541"/>
                        </a:ext>
                      </a:extLst>
                    </a:gridCol>
                  </a:tblGrid>
                  <a:tr h="366064">
                    <a:tc>
                      <a:txBody>
                        <a:bodyPr/>
                        <a:lstStyle/>
                        <a:p>
                          <a:r>
                            <a:rPr lang="en-US" dirty="0"/>
                            <a:t>Number of bits</a:t>
                          </a:r>
                        </a:p>
                      </a:txBody>
                      <a:tcPr/>
                    </a:tc>
                    <a:tc>
                      <a:txBody>
                        <a:bodyPr/>
                        <a:lstStyle/>
                        <a:p>
                          <a:r>
                            <a:rPr lang="en-US" dirty="0"/>
                            <a:t>Different Patterns</a:t>
                          </a:r>
                        </a:p>
                      </a:txBody>
                      <a:tcPr/>
                    </a:tc>
                    <a:tc>
                      <a:txBody>
                        <a:bodyPr/>
                        <a:lstStyle/>
                        <a:p>
                          <a:r>
                            <a:rPr lang="en-US" dirty="0"/>
                            <a:t>Number of Patterns</a:t>
                          </a:r>
                        </a:p>
                      </a:txBody>
                      <a:tcPr/>
                    </a:tc>
                    <a:extLst>
                      <a:ext uri="{0D108BD9-81ED-4DB2-BD59-A6C34878D82A}">
                        <a16:rowId xmlns:a16="http://schemas.microsoft.com/office/drawing/2014/main" val="2297742763"/>
                      </a:ext>
                    </a:extLst>
                  </a:tr>
                  <a:tr h="366064">
                    <a:tc>
                      <a:txBody>
                        <a:bodyPr/>
                        <a:lstStyle/>
                        <a:p>
                          <a:r>
                            <a:rPr lang="en-US" dirty="0"/>
                            <a:t>1</a:t>
                          </a:r>
                        </a:p>
                      </a:txBody>
                      <a:tcPr/>
                    </a:tc>
                    <a:tc>
                      <a:txBody>
                        <a:bodyPr/>
                        <a:lstStyle/>
                        <a:p>
                          <a:r>
                            <a:rPr lang="en-US" dirty="0"/>
                            <a:t>0, 1</a:t>
                          </a:r>
                        </a:p>
                      </a:txBody>
                      <a:tcPr/>
                    </a:tc>
                    <a:tc>
                      <a:txBody>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m:t>
                                  </m:r>
                                </m:sup>
                              </m:sSup>
                            </m:oMath>
                          </a14:m>
                          <a:r>
                            <a:rPr lang="en-US" dirty="0"/>
                            <a:t>=2</a:t>
                          </a:r>
                        </a:p>
                      </a:txBody>
                      <a:tcPr/>
                    </a:tc>
                    <a:extLst>
                      <a:ext uri="{0D108BD9-81ED-4DB2-BD59-A6C34878D82A}">
                        <a16:rowId xmlns:a16="http://schemas.microsoft.com/office/drawing/2014/main" val="1168751404"/>
                      </a:ext>
                    </a:extLst>
                  </a:tr>
                  <a:tr h="366064">
                    <a:tc>
                      <a:txBody>
                        <a:bodyPr/>
                        <a:lstStyle/>
                        <a:p>
                          <a:r>
                            <a:rPr lang="en-US" dirty="0"/>
                            <a:t>2</a:t>
                          </a:r>
                        </a:p>
                      </a:txBody>
                      <a:tcPr/>
                    </a:tc>
                    <a:tc>
                      <a:txBody>
                        <a:bodyPr/>
                        <a:lstStyle/>
                        <a:p>
                          <a:r>
                            <a:rPr lang="en-US" dirty="0"/>
                            <a:t>00, 01, 10, 11</a:t>
                          </a:r>
                        </a:p>
                      </a:txBody>
                      <a:tcPr/>
                    </a:tc>
                    <a:tc>
                      <a:txBody>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oMath>
                          </a14:m>
                          <a:r>
                            <a:rPr lang="en-US" dirty="0"/>
                            <a:t>=4</a:t>
                          </a:r>
                        </a:p>
                      </a:txBody>
                      <a:tcPr/>
                    </a:tc>
                    <a:extLst>
                      <a:ext uri="{0D108BD9-81ED-4DB2-BD59-A6C34878D82A}">
                        <a16:rowId xmlns:a16="http://schemas.microsoft.com/office/drawing/2014/main" val="3567186927"/>
                      </a:ext>
                    </a:extLst>
                  </a:tr>
                  <a:tr h="366064">
                    <a:tc>
                      <a:txBody>
                        <a:bodyPr/>
                        <a:lstStyle/>
                        <a:p>
                          <a:r>
                            <a:rPr lang="en-US" dirty="0"/>
                            <a:t>3</a:t>
                          </a:r>
                        </a:p>
                      </a:txBody>
                      <a:tcPr/>
                    </a:tc>
                    <a:tc>
                      <a:txBody>
                        <a:bodyPr/>
                        <a:lstStyle/>
                        <a:p>
                          <a:r>
                            <a:rPr lang="en-US" dirty="0"/>
                            <a:t>000, 001, 010, 011</a:t>
                          </a:r>
                        </a:p>
                        <a:p>
                          <a:r>
                            <a:rPr lang="en-US" dirty="0"/>
                            <a:t>100, 101, 110, 111</a:t>
                          </a:r>
                        </a:p>
                      </a:txBody>
                      <a:tcPr/>
                    </a:tc>
                    <a:tc>
                      <a:txBody>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oMath>
                          </a14:m>
                          <a:r>
                            <a:rPr lang="en-US" dirty="0"/>
                            <a:t>=8</a:t>
                          </a:r>
                        </a:p>
                      </a:txBody>
                      <a:tcPr/>
                    </a:tc>
                    <a:extLst>
                      <a:ext uri="{0D108BD9-81ED-4DB2-BD59-A6C34878D82A}">
                        <a16:rowId xmlns:a16="http://schemas.microsoft.com/office/drawing/2014/main" val="765709826"/>
                      </a:ext>
                    </a:extLst>
                  </a:tr>
                </a:tbl>
              </a:graphicData>
            </a:graphic>
          </p:graphicFrame>
        </mc:Choice>
        <mc:Fallback xmlns="">
          <p:graphicFrame>
            <p:nvGraphicFramePr>
              <p:cNvPr id="4" name="Table 3">
                <a:extLst>
                  <a:ext uri="{FF2B5EF4-FFF2-40B4-BE49-F238E27FC236}">
                    <a16:creationId xmlns:a16="http://schemas.microsoft.com/office/drawing/2014/main" id="{3B99EA07-7DB8-4817-8B98-15647DF6DDEF}"/>
                  </a:ext>
                </a:extLst>
              </p:cNvPr>
              <p:cNvGraphicFramePr>
                <a:graphicFrameLocks noGrp="1"/>
              </p:cNvGraphicFramePr>
              <p:nvPr>
                <p:extLst>
                  <p:ext uri="{D42A27DB-BD31-4B8C-83A1-F6EECF244321}">
                    <p14:modId xmlns:p14="http://schemas.microsoft.com/office/powerpoint/2010/main" val="772345744"/>
                  </p:ext>
                </p:extLst>
              </p:nvPr>
            </p:nvGraphicFramePr>
            <p:xfrm>
              <a:off x="876637" y="2411427"/>
              <a:ext cx="6220077" cy="1738272"/>
            </p:xfrm>
            <a:graphic>
              <a:graphicData uri="http://schemas.openxmlformats.org/drawingml/2006/table">
                <a:tbl>
                  <a:tblPr firstRow="1" bandRow="1">
                    <a:tableStyleId>{5C22544A-7EE6-4342-B048-85BDC9FD1C3A}</a:tableStyleId>
                  </a:tblPr>
                  <a:tblGrid>
                    <a:gridCol w="2073359">
                      <a:extLst>
                        <a:ext uri="{9D8B030D-6E8A-4147-A177-3AD203B41FA5}">
                          <a16:colId xmlns:a16="http://schemas.microsoft.com/office/drawing/2014/main" val="4178282744"/>
                        </a:ext>
                      </a:extLst>
                    </a:gridCol>
                    <a:gridCol w="2073359">
                      <a:extLst>
                        <a:ext uri="{9D8B030D-6E8A-4147-A177-3AD203B41FA5}">
                          <a16:colId xmlns:a16="http://schemas.microsoft.com/office/drawing/2014/main" val="1536213851"/>
                        </a:ext>
                      </a:extLst>
                    </a:gridCol>
                    <a:gridCol w="2073359">
                      <a:extLst>
                        <a:ext uri="{9D8B030D-6E8A-4147-A177-3AD203B41FA5}">
                          <a16:colId xmlns:a16="http://schemas.microsoft.com/office/drawing/2014/main" val="3431984541"/>
                        </a:ext>
                      </a:extLst>
                    </a:gridCol>
                  </a:tblGrid>
                  <a:tr h="366064">
                    <a:tc>
                      <a:txBody>
                        <a:bodyPr/>
                        <a:lstStyle/>
                        <a:p>
                          <a:r>
                            <a:rPr lang="en-US" dirty="0"/>
                            <a:t>Number of bits</a:t>
                          </a:r>
                        </a:p>
                      </a:txBody>
                      <a:tcPr/>
                    </a:tc>
                    <a:tc>
                      <a:txBody>
                        <a:bodyPr/>
                        <a:lstStyle/>
                        <a:p>
                          <a:r>
                            <a:rPr lang="en-US" dirty="0"/>
                            <a:t>Different Patterns</a:t>
                          </a:r>
                        </a:p>
                      </a:txBody>
                      <a:tcPr/>
                    </a:tc>
                    <a:tc>
                      <a:txBody>
                        <a:bodyPr/>
                        <a:lstStyle/>
                        <a:p>
                          <a:r>
                            <a:rPr lang="en-US" dirty="0"/>
                            <a:t>Number of Patterns</a:t>
                          </a:r>
                        </a:p>
                      </a:txBody>
                      <a:tcPr/>
                    </a:tc>
                    <a:extLst>
                      <a:ext uri="{0D108BD9-81ED-4DB2-BD59-A6C34878D82A}">
                        <a16:rowId xmlns:a16="http://schemas.microsoft.com/office/drawing/2014/main" val="2297742763"/>
                      </a:ext>
                    </a:extLst>
                  </a:tr>
                  <a:tr h="366064">
                    <a:tc>
                      <a:txBody>
                        <a:bodyPr/>
                        <a:lstStyle/>
                        <a:p>
                          <a:r>
                            <a:rPr lang="en-US" dirty="0"/>
                            <a:t>1</a:t>
                          </a:r>
                        </a:p>
                      </a:txBody>
                      <a:tcPr/>
                    </a:tc>
                    <a:tc>
                      <a:txBody>
                        <a:bodyPr/>
                        <a:lstStyle/>
                        <a:p>
                          <a:r>
                            <a:rPr lang="en-US" dirty="0"/>
                            <a:t>0, 1</a:t>
                          </a:r>
                        </a:p>
                      </a:txBody>
                      <a:tcPr/>
                    </a:tc>
                    <a:tc>
                      <a:txBody>
                        <a:bodyPr/>
                        <a:lstStyle/>
                        <a:p>
                          <a:endParaRPr lang="en-US"/>
                        </a:p>
                      </a:txBody>
                      <a:tcPr>
                        <a:blipFill>
                          <a:blip r:embed="rId3"/>
                          <a:stretch>
                            <a:fillRect l="-200000" t="-108333" r="-1173" b="-303333"/>
                          </a:stretch>
                        </a:blipFill>
                      </a:tcPr>
                    </a:tc>
                    <a:extLst>
                      <a:ext uri="{0D108BD9-81ED-4DB2-BD59-A6C34878D82A}">
                        <a16:rowId xmlns:a16="http://schemas.microsoft.com/office/drawing/2014/main" val="1168751404"/>
                      </a:ext>
                    </a:extLst>
                  </a:tr>
                  <a:tr h="366064">
                    <a:tc>
                      <a:txBody>
                        <a:bodyPr/>
                        <a:lstStyle/>
                        <a:p>
                          <a:r>
                            <a:rPr lang="en-US" dirty="0"/>
                            <a:t>2</a:t>
                          </a:r>
                        </a:p>
                      </a:txBody>
                      <a:tcPr/>
                    </a:tc>
                    <a:tc>
                      <a:txBody>
                        <a:bodyPr/>
                        <a:lstStyle/>
                        <a:p>
                          <a:r>
                            <a:rPr lang="en-US" dirty="0"/>
                            <a:t>00, 01, 10, 11</a:t>
                          </a:r>
                        </a:p>
                      </a:txBody>
                      <a:tcPr/>
                    </a:tc>
                    <a:tc>
                      <a:txBody>
                        <a:bodyPr/>
                        <a:lstStyle/>
                        <a:p>
                          <a:endParaRPr lang="en-US"/>
                        </a:p>
                      </a:txBody>
                      <a:tcPr>
                        <a:blipFill>
                          <a:blip r:embed="rId3"/>
                          <a:stretch>
                            <a:fillRect l="-200000" t="-204918" r="-1173" b="-198361"/>
                          </a:stretch>
                        </a:blipFill>
                      </a:tcPr>
                    </a:tc>
                    <a:extLst>
                      <a:ext uri="{0D108BD9-81ED-4DB2-BD59-A6C34878D82A}">
                        <a16:rowId xmlns:a16="http://schemas.microsoft.com/office/drawing/2014/main" val="3567186927"/>
                      </a:ext>
                    </a:extLst>
                  </a:tr>
                  <a:tr h="640080">
                    <a:tc>
                      <a:txBody>
                        <a:bodyPr/>
                        <a:lstStyle/>
                        <a:p>
                          <a:r>
                            <a:rPr lang="en-US" dirty="0"/>
                            <a:t>3</a:t>
                          </a:r>
                        </a:p>
                      </a:txBody>
                      <a:tcPr/>
                    </a:tc>
                    <a:tc>
                      <a:txBody>
                        <a:bodyPr/>
                        <a:lstStyle/>
                        <a:p>
                          <a:r>
                            <a:rPr lang="en-US" dirty="0"/>
                            <a:t>000, 001, 010, 011</a:t>
                          </a:r>
                        </a:p>
                        <a:p>
                          <a:r>
                            <a:rPr lang="en-US" dirty="0"/>
                            <a:t>100, 101, 110, 111</a:t>
                          </a:r>
                        </a:p>
                      </a:txBody>
                      <a:tcPr/>
                    </a:tc>
                    <a:tc>
                      <a:txBody>
                        <a:bodyPr/>
                        <a:lstStyle/>
                        <a:p>
                          <a:endParaRPr lang="en-US"/>
                        </a:p>
                      </a:txBody>
                      <a:tcPr>
                        <a:blipFill>
                          <a:blip r:embed="rId3"/>
                          <a:stretch>
                            <a:fillRect l="-200000" t="-177143" r="-1173" b="-15238"/>
                          </a:stretch>
                        </a:blipFill>
                      </a:tcPr>
                    </a:tc>
                    <a:extLst>
                      <a:ext uri="{0D108BD9-81ED-4DB2-BD59-A6C34878D82A}">
                        <a16:rowId xmlns:a16="http://schemas.microsoft.com/office/drawing/2014/main" val="765709826"/>
                      </a:ext>
                    </a:extLst>
                  </a:tr>
                </a:tbl>
              </a:graphicData>
            </a:graphic>
          </p:graphicFrame>
        </mc:Fallback>
      </mc:AlternateContent>
      <p:sp>
        <p:nvSpPr>
          <p:cNvPr id="5" name="TextBox 4">
            <a:extLst>
              <a:ext uri="{FF2B5EF4-FFF2-40B4-BE49-F238E27FC236}">
                <a16:creationId xmlns:a16="http://schemas.microsoft.com/office/drawing/2014/main" id="{627D47FE-0A5D-496D-A306-C4FD3EB29D6F}"/>
              </a:ext>
            </a:extLst>
          </p:cNvPr>
          <p:cNvSpPr txBox="1"/>
          <p:nvPr/>
        </p:nvSpPr>
        <p:spPr>
          <a:xfrm>
            <a:off x="793019" y="4327159"/>
            <a:ext cx="8213416"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One byte = collection of 8 bits</a:t>
            </a:r>
          </a:p>
          <a:p>
            <a:pPr marL="285750" indent="-285750">
              <a:buFont typeface="Arial" panose="020B0604020202020204" pitchFamily="34" charset="0"/>
              <a:buChar char="•"/>
            </a:pPr>
            <a:r>
              <a:rPr lang="en-US" sz="2000" dirty="0"/>
              <a:t>All storage is measured in bytes</a:t>
            </a:r>
          </a:p>
          <a:p>
            <a:pPr marL="742950" lvl="1" indent="-285750">
              <a:buFont typeface="Arial" panose="020B0604020202020204" pitchFamily="34" charset="0"/>
              <a:buChar char="•"/>
            </a:pPr>
            <a:r>
              <a:rPr lang="en-US" sz="2000" dirty="0">
                <a:solidFill>
                  <a:srgbClr val="0070C0"/>
                </a:solidFill>
              </a:rPr>
              <a:t>Kilobyte, KB, ~ 1 thousand bytes</a:t>
            </a:r>
          </a:p>
          <a:p>
            <a:pPr marL="742950" lvl="1" indent="-285750">
              <a:buFont typeface="Arial" panose="020B0604020202020204" pitchFamily="34" charset="0"/>
              <a:buChar char="•"/>
            </a:pPr>
            <a:r>
              <a:rPr lang="en-US" sz="2000" dirty="0">
                <a:solidFill>
                  <a:srgbClr val="0070C0"/>
                </a:solidFill>
              </a:rPr>
              <a:t>Megabyte, MB, ~ 1 million bytes</a:t>
            </a:r>
          </a:p>
          <a:p>
            <a:pPr marL="742950" lvl="1" indent="-285750">
              <a:buFont typeface="Arial" panose="020B0604020202020204" pitchFamily="34" charset="0"/>
              <a:buChar char="•"/>
            </a:pPr>
            <a:r>
              <a:rPr lang="en-US" sz="2000" dirty="0">
                <a:solidFill>
                  <a:srgbClr val="0070C0"/>
                </a:solidFill>
              </a:rPr>
              <a:t>Gigabyte, GB, ~ 1 billion bytes</a:t>
            </a:r>
          </a:p>
          <a:p>
            <a:pPr marL="742950" lvl="1" indent="-285750">
              <a:buFont typeface="Arial" panose="020B0604020202020204" pitchFamily="34" charset="0"/>
              <a:buChar char="•"/>
            </a:pPr>
            <a:r>
              <a:rPr lang="en-US" sz="2000" dirty="0">
                <a:solidFill>
                  <a:srgbClr val="0070C0"/>
                </a:solidFill>
              </a:rPr>
              <a:t>Terabyte, TB, ~ 1 trillion bytes</a:t>
            </a:r>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651560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FDA9C-15AF-4BDE-9A10-60B1A5AC6865}"/>
              </a:ext>
            </a:extLst>
          </p:cNvPr>
          <p:cNvSpPr>
            <a:spLocks noGrp="1"/>
          </p:cNvSpPr>
          <p:nvPr>
            <p:ph type="title"/>
          </p:nvPr>
        </p:nvSpPr>
        <p:spPr/>
        <p:txBody>
          <a:bodyPr/>
          <a:lstStyle/>
          <a:p>
            <a:r>
              <a:rPr lang="en-US" altLang="en-US" dirty="0"/>
              <a:t>3D imaging conceptual workflow</a:t>
            </a:r>
            <a:endParaRPr lang="en-US" dirty="0"/>
          </a:p>
        </p:txBody>
      </p:sp>
      <p:pic>
        <p:nvPicPr>
          <p:cNvPr id="6" name="Picture 2">
            <a:extLst>
              <a:ext uri="{FF2B5EF4-FFF2-40B4-BE49-F238E27FC236}">
                <a16:creationId xmlns:a16="http://schemas.microsoft.com/office/drawing/2014/main" id="{C2A85AC0-EFF8-43F1-B673-0D5D1C2FD67D}"/>
              </a:ext>
            </a:extLst>
          </p:cNvPr>
          <p:cNvPicPr>
            <a:picLocks noChangeAspect="1"/>
          </p:cNvPicPr>
          <p:nvPr/>
        </p:nvPicPr>
        <p:blipFill>
          <a:blip r:embed="rId2">
            <a:extLst>
              <a:ext uri="{28A0092B-C50C-407E-A947-70E740481C1C}">
                <a14:useLocalDpi xmlns:a14="http://schemas.microsoft.com/office/drawing/2010/main" val="0"/>
              </a:ext>
            </a:extLst>
          </a:blip>
          <a:srcRect l="9895" t="53333" r="12917"/>
          <a:stretch>
            <a:fillRect/>
          </a:stretch>
        </p:blipFill>
        <p:spPr bwMode="auto">
          <a:xfrm>
            <a:off x="1069975" y="1600200"/>
            <a:ext cx="6614341" cy="474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2807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FF402-A81D-45A2-B621-34E47A64F630}"/>
              </a:ext>
            </a:extLst>
          </p:cNvPr>
          <p:cNvSpPr>
            <a:spLocks noGrp="1"/>
          </p:cNvSpPr>
          <p:nvPr>
            <p:ph type="title"/>
          </p:nvPr>
        </p:nvSpPr>
        <p:spPr/>
        <p:txBody>
          <a:bodyPr/>
          <a:lstStyle/>
          <a:p>
            <a:r>
              <a:rPr lang="en-US" dirty="0"/>
              <a:t>Quantization</a:t>
            </a:r>
          </a:p>
        </p:txBody>
      </p:sp>
      <p:sp>
        <p:nvSpPr>
          <p:cNvPr id="3" name="Content Placeholder 2">
            <a:extLst>
              <a:ext uri="{FF2B5EF4-FFF2-40B4-BE49-F238E27FC236}">
                <a16:creationId xmlns:a16="http://schemas.microsoft.com/office/drawing/2014/main" id="{347B94F5-70E3-43D4-9EC5-5350793A7901}"/>
              </a:ext>
            </a:extLst>
          </p:cNvPr>
          <p:cNvSpPr>
            <a:spLocks noGrp="1"/>
          </p:cNvSpPr>
          <p:nvPr>
            <p:ph sz="half" idx="1"/>
          </p:nvPr>
        </p:nvSpPr>
        <p:spPr>
          <a:xfrm>
            <a:off x="628650" y="1825625"/>
            <a:ext cx="7402830" cy="4351338"/>
          </a:xfrm>
        </p:spPr>
        <p:txBody>
          <a:bodyPr/>
          <a:lstStyle/>
          <a:p>
            <a:r>
              <a:rPr lang="en-US" dirty="0"/>
              <a:t>Quantization refers to the digitization of the value range</a:t>
            </a:r>
          </a:p>
          <a:p>
            <a:pPr lvl="1"/>
            <a:r>
              <a:rPr lang="en-US" dirty="0"/>
              <a:t>Grayscale image: 8 bits (256 possible states)</a:t>
            </a:r>
          </a:p>
          <a:p>
            <a:pPr lvl="1"/>
            <a:r>
              <a:rPr lang="en-US" dirty="0"/>
              <a:t>Color image: 24 bits (16,777,216 possible states)</a:t>
            </a:r>
          </a:p>
          <a:p>
            <a:pPr lvl="1"/>
            <a:r>
              <a:rPr lang="en-US" dirty="0"/>
              <a:t>CT scans: 12 bits (4,096 possible states)</a:t>
            </a:r>
          </a:p>
        </p:txBody>
      </p:sp>
      <p:pic>
        <p:nvPicPr>
          <p:cNvPr id="5" name="Picture 4">
            <a:extLst>
              <a:ext uri="{FF2B5EF4-FFF2-40B4-BE49-F238E27FC236}">
                <a16:creationId xmlns:a16="http://schemas.microsoft.com/office/drawing/2014/main" id="{AB53AD99-7970-4A5C-95B2-81E3624F47D8}"/>
              </a:ext>
            </a:extLst>
          </p:cNvPr>
          <p:cNvPicPr>
            <a:picLocks noChangeAspect="1"/>
          </p:cNvPicPr>
          <p:nvPr/>
        </p:nvPicPr>
        <p:blipFill>
          <a:blip r:embed="rId3"/>
          <a:stretch>
            <a:fillRect/>
          </a:stretch>
        </p:blipFill>
        <p:spPr>
          <a:xfrm>
            <a:off x="719170" y="3957195"/>
            <a:ext cx="6353733" cy="2368792"/>
          </a:xfrm>
          <a:prstGeom prst="rect">
            <a:avLst/>
          </a:prstGeom>
        </p:spPr>
      </p:pic>
      <p:sp>
        <p:nvSpPr>
          <p:cNvPr id="6" name="TextBox 5">
            <a:extLst>
              <a:ext uri="{FF2B5EF4-FFF2-40B4-BE49-F238E27FC236}">
                <a16:creationId xmlns:a16="http://schemas.microsoft.com/office/drawing/2014/main" id="{4385F9CF-D0AB-4D8C-A918-F9A1E3AE1B74}"/>
              </a:ext>
            </a:extLst>
          </p:cNvPr>
          <p:cNvSpPr txBox="1"/>
          <p:nvPr/>
        </p:nvSpPr>
        <p:spPr>
          <a:xfrm>
            <a:off x="719170" y="6247248"/>
            <a:ext cx="2400300" cy="369332"/>
          </a:xfrm>
          <a:prstGeom prst="rect">
            <a:avLst/>
          </a:prstGeom>
          <a:noFill/>
        </p:spPr>
        <p:txBody>
          <a:bodyPr wrap="square" rtlCol="0">
            <a:spAutoFit/>
          </a:bodyPr>
          <a:lstStyle/>
          <a:p>
            <a:r>
              <a:rPr lang="en-US" dirty="0"/>
              <a:t>6 bit (64 values)</a:t>
            </a:r>
          </a:p>
        </p:txBody>
      </p:sp>
      <p:sp>
        <p:nvSpPr>
          <p:cNvPr id="7" name="TextBox 6">
            <a:extLst>
              <a:ext uri="{FF2B5EF4-FFF2-40B4-BE49-F238E27FC236}">
                <a16:creationId xmlns:a16="http://schemas.microsoft.com/office/drawing/2014/main" id="{E179EAC9-9A14-44AD-9991-25C8822174E4}"/>
              </a:ext>
            </a:extLst>
          </p:cNvPr>
          <p:cNvSpPr txBox="1"/>
          <p:nvPr/>
        </p:nvSpPr>
        <p:spPr>
          <a:xfrm>
            <a:off x="2894878" y="6270742"/>
            <a:ext cx="2400300" cy="369332"/>
          </a:xfrm>
          <a:prstGeom prst="rect">
            <a:avLst/>
          </a:prstGeom>
          <a:noFill/>
        </p:spPr>
        <p:txBody>
          <a:bodyPr wrap="square" rtlCol="0">
            <a:spAutoFit/>
          </a:bodyPr>
          <a:lstStyle/>
          <a:p>
            <a:r>
              <a:rPr lang="en-US" dirty="0"/>
              <a:t>3 bit (8 values)</a:t>
            </a:r>
          </a:p>
        </p:txBody>
      </p:sp>
      <p:sp>
        <p:nvSpPr>
          <p:cNvPr id="8" name="TextBox 7">
            <a:extLst>
              <a:ext uri="{FF2B5EF4-FFF2-40B4-BE49-F238E27FC236}">
                <a16:creationId xmlns:a16="http://schemas.microsoft.com/office/drawing/2014/main" id="{2799E2B8-0745-47C2-8813-C372968F1270}"/>
              </a:ext>
            </a:extLst>
          </p:cNvPr>
          <p:cNvSpPr txBox="1"/>
          <p:nvPr/>
        </p:nvSpPr>
        <p:spPr>
          <a:xfrm>
            <a:off x="5048973" y="6270742"/>
            <a:ext cx="2400300" cy="369332"/>
          </a:xfrm>
          <a:prstGeom prst="rect">
            <a:avLst/>
          </a:prstGeom>
          <a:noFill/>
        </p:spPr>
        <p:txBody>
          <a:bodyPr wrap="square" rtlCol="0">
            <a:spAutoFit/>
          </a:bodyPr>
          <a:lstStyle/>
          <a:p>
            <a:r>
              <a:rPr lang="en-US" dirty="0"/>
              <a:t>2 bit (4 values)</a:t>
            </a:r>
          </a:p>
        </p:txBody>
      </p:sp>
    </p:spTree>
    <p:extLst>
      <p:ext uri="{BB962C8B-B14F-4D97-AF65-F5344CB8AC3E}">
        <p14:creationId xmlns:p14="http://schemas.microsoft.com/office/powerpoint/2010/main" val="3083051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2EFAD0C9-658A-4377-BE15-049810739C70}"/>
              </a:ext>
            </a:extLst>
          </p:cNvPr>
          <p:cNvSpPr>
            <a:spLocks noGrp="1"/>
          </p:cNvSpPr>
          <p:nvPr>
            <p:ph type="title"/>
          </p:nvPr>
        </p:nvSpPr>
        <p:spPr/>
        <p:txBody>
          <a:bodyPr/>
          <a:lstStyle/>
          <a:p>
            <a:r>
              <a:rPr lang="en-US" altLang="en-US" dirty="0"/>
              <a:t>Quantization and image size</a:t>
            </a:r>
          </a:p>
        </p:txBody>
      </p:sp>
      <p:sp>
        <p:nvSpPr>
          <p:cNvPr id="22531" name="TextBox 2">
            <a:extLst>
              <a:ext uri="{FF2B5EF4-FFF2-40B4-BE49-F238E27FC236}">
                <a16:creationId xmlns:a16="http://schemas.microsoft.com/office/drawing/2014/main" id="{D7727165-AE1A-4351-B09D-763BC39E9AEE}"/>
              </a:ext>
            </a:extLst>
          </p:cNvPr>
          <p:cNvSpPr txBox="1">
            <a:spLocks noChangeArrowheads="1"/>
          </p:cNvSpPr>
          <p:nvPr/>
        </p:nvSpPr>
        <p:spPr bwMode="auto">
          <a:xfrm>
            <a:off x="1371600" y="2057400"/>
            <a:ext cx="6324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dirty="0">
                <a:latin typeface="Arial" panose="020B0604020202020204" pitchFamily="34" charset="0"/>
              </a:rPr>
              <a:t>You have a CT scan of a human subject that is </a:t>
            </a:r>
            <a:r>
              <a:rPr lang="en-US" altLang="en-US" sz="2400" b="1" dirty="0">
                <a:latin typeface="Arial" panose="020B0604020202020204" pitchFamily="34" charset="0"/>
              </a:rPr>
              <a:t>256 pixels wide</a:t>
            </a:r>
            <a:r>
              <a:rPr lang="en-US" altLang="en-US" sz="2400" dirty="0">
                <a:latin typeface="Arial" panose="020B0604020202020204" pitchFamily="34" charset="0"/>
              </a:rPr>
              <a:t>, </a:t>
            </a:r>
            <a:r>
              <a:rPr lang="en-US" altLang="en-US" sz="2400" b="1" dirty="0">
                <a:latin typeface="Arial" panose="020B0604020202020204" pitchFamily="34" charset="0"/>
              </a:rPr>
              <a:t>256 pixels high</a:t>
            </a:r>
            <a:r>
              <a:rPr lang="en-US" altLang="en-US" sz="2400" dirty="0">
                <a:latin typeface="Arial" panose="020B0604020202020204" pitchFamily="34" charset="0"/>
              </a:rPr>
              <a:t>, and consists of </a:t>
            </a:r>
            <a:r>
              <a:rPr lang="en-US" altLang="en-US" sz="2400" b="1" dirty="0">
                <a:latin typeface="Arial" panose="020B0604020202020204" pitchFamily="34" charset="0"/>
              </a:rPr>
              <a:t>256 slices </a:t>
            </a:r>
            <a:r>
              <a:rPr lang="en-US" altLang="en-US" sz="2400" dirty="0">
                <a:latin typeface="Arial" panose="020B0604020202020204" pitchFamily="34" charset="0"/>
              </a:rPr>
              <a:t>and the image depth is </a:t>
            </a:r>
            <a:r>
              <a:rPr lang="en-US" altLang="en-US" sz="2400" b="1" dirty="0">
                <a:latin typeface="Arial" panose="020B0604020202020204" pitchFamily="34" charset="0"/>
              </a:rPr>
              <a:t>16 bit</a:t>
            </a:r>
            <a:r>
              <a:rPr lang="en-US" altLang="en-US" sz="2400" dirty="0">
                <a:latin typeface="Arial" panose="020B0604020202020204" pitchFamily="34" charset="0"/>
              </a:rPr>
              <a:t>. </a:t>
            </a:r>
          </a:p>
          <a:p>
            <a:pPr>
              <a:spcBef>
                <a:spcPct val="0"/>
              </a:spcBef>
              <a:buFontTx/>
              <a:buNone/>
            </a:pPr>
            <a:endParaRPr lang="en-US" altLang="en-US" sz="2400" dirty="0">
              <a:latin typeface="Arial" panose="020B0604020202020204" pitchFamily="34" charset="0"/>
            </a:endParaRPr>
          </a:p>
          <a:p>
            <a:pPr>
              <a:spcBef>
                <a:spcPct val="0"/>
              </a:spcBef>
              <a:buFontTx/>
              <a:buNone/>
            </a:pPr>
            <a:r>
              <a:rPr lang="en-US" altLang="en-US" sz="2400" dirty="0">
                <a:latin typeface="Arial" panose="020B0604020202020204" pitchFamily="34" charset="0"/>
              </a:rPr>
              <a:t>How big is this data set?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A9F7C04B-0586-4343-9AC8-836356AD5BCB}"/>
              </a:ext>
            </a:extLst>
          </p:cNvPr>
          <p:cNvSpPr>
            <a:spLocks noGrp="1"/>
          </p:cNvSpPr>
          <p:nvPr>
            <p:ph type="title"/>
          </p:nvPr>
        </p:nvSpPr>
        <p:spPr/>
        <p:txBody>
          <a:bodyPr/>
          <a:lstStyle/>
          <a:p>
            <a:r>
              <a:rPr lang="en-US" altLang="en-US" dirty="0"/>
              <a:t>Quantization and image size</a:t>
            </a:r>
          </a:p>
        </p:txBody>
      </p:sp>
      <p:sp>
        <p:nvSpPr>
          <p:cNvPr id="23555" name="TextBox 2">
            <a:extLst>
              <a:ext uri="{FF2B5EF4-FFF2-40B4-BE49-F238E27FC236}">
                <a16:creationId xmlns:a16="http://schemas.microsoft.com/office/drawing/2014/main" id="{61FCB01B-6B1A-486F-8559-E03E377C1C91}"/>
              </a:ext>
            </a:extLst>
          </p:cNvPr>
          <p:cNvSpPr txBox="1">
            <a:spLocks noChangeArrowheads="1"/>
          </p:cNvSpPr>
          <p:nvPr/>
        </p:nvSpPr>
        <p:spPr bwMode="auto">
          <a:xfrm>
            <a:off x="1371600" y="2057400"/>
            <a:ext cx="6324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Arial" panose="020B0604020202020204" pitchFamily="34" charset="0"/>
              </a:rPr>
              <a:t>You have a CT scan of a human subject that is </a:t>
            </a:r>
            <a:r>
              <a:rPr lang="en-US" altLang="en-US" sz="2400" b="1">
                <a:latin typeface="Arial" panose="020B0604020202020204" pitchFamily="34" charset="0"/>
              </a:rPr>
              <a:t>256 pixels wide</a:t>
            </a:r>
            <a:r>
              <a:rPr lang="en-US" altLang="en-US" sz="2400">
                <a:latin typeface="Arial" panose="020B0604020202020204" pitchFamily="34" charset="0"/>
              </a:rPr>
              <a:t>, </a:t>
            </a:r>
            <a:r>
              <a:rPr lang="en-US" altLang="en-US" sz="2400" b="1">
                <a:latin typeface="Arial" panose="020B0604020202020204" pitchFamily="34" charset="0"/>
              </a:rPr>
              <a:t>256 pixels high</a:t>
            </a:r>
            <a:r>
              <a:rPr lang="en-US" altLang="en-US" sz="2400">
                <a:latin typeface="Arial" panose="020B0604020202020204" pitchFamily="34" charset="0"/>
              </a:rPr>
              <a:t>, and consists of </a:t>
            </a:r>
            <a:r>
              <a:rPr lang="en-US" altLang="en-US" sz="2400" b="1">
                <a:latin typeface="Arial" panose="020B0604020202020204" pitchFamily="34" charset="0"/>
              </a:rPr>
              <a:t>256 slices </a:t>
            </a:r>
            <a:r>
              <a:rPr lang="en-US" altLang="en-US" sz="2400">
                <a:latin typeface="Arial" panose="020B0604020202020204" pitchFamily="34" charset="0"/>
              </a:rPr>
              <a:t>and the image depth is </a:t>
            </a:r>
            <a:r>
              <a:rPr lang="en-US" altLang="en-US" sz="2400" b="1">
                <a:latin typeface="Arial" panose="020B0604020202020204" pitchFamily="34" charset="0"/>
              </a:rPr>
              <a:t>16 bit</a:t>
            </a:r>
            <a:r>
              <a:rPr lang="en-US" altLang="en-US" sz="2400">
                <a:latin typeface="Arial" panose="020B0604020202020204" pitchFamily="34" charset="0"/>
              </a:rPr>
              <a:t>. </a:t>
            </a:r>
          </a:p>
          <a:p>
            <a:pPr>
              <a:spcBef>
                <a:spcPct val="0"/>
              </a:spcBef>
              <a:buFontTx/>
              <a:buNone/>
            </a:pPr>
            <a:endParaRPr lang="en-US" altLang="en-US" sz="2400">
              <a:latin typeface="Arial" panose="020B0604020202020204" pitchFamily="34" charset="0"/>
            </a:endParaRPr>
          </a:p>
          <a:p>
            <a:pPr>
              <a:spcBef>
                <a:spcPct val="0"/>
              </a:spcBef>
              <a:buFontTx/>
              <a:buNone/>
            </a:pPr>
            <a:r>
              <a:rPr lang="en-US" altLang="en-US" sz="2400">
                <a:latin typeface="Arial" panose="020B0604020202020204" pitchFamily="34" charset="0"/>
              </a:rPr>
              <a:t>How big is this data set?</a:t>
            </a:r>
          </a:p>
        </p:txBody>
      </p:sp>
      <p:sp>
        <p:nvSpPr>
          <p:cNvPr id="23556" name="TextBox 3">
            <a:extLst>
              <a:ext uri="{FF2B5EF4-FFF2-40B4-BE49-F238E27FC236}">
                <a16:creationId xmlns:a16="http://schemas.microsoft.com/office/drawing/2014/main" id="{6616C6D1-0D41-4BF9-B597-428F771AD738}"/>
              </a:ext>
            </a:extLst>
          </p:cNvPr>
          <p:cNvSpPr txBox="1">
            <a:spLocks noChangeArrowheads="1"/>
          </p:cNvSpPr>
          <p:nvPr/>
        </p:nvSpPr>
        <p:spPr bwMode="auto">
          <a:xfrm>
            <a:off x="1371600" y="4732336"/>
            <a:ext cx="7368540" cy="83099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dirty="0">
                <a:latin typeface="Arial" panose="020B0604020202020204" pitchFamily="34" charset="0"/>
              </a:rPr>
              <a:t>256 x 256 x 256 x (16/8) = 33,554,432 Bytes </a:t>
            </a:r>
          </a:p>
          <a:p>
            <a:pPr>
              <a:spcBef>
                <a:spcPct val="0"/>
              </a:spcBef>
              <a:buFontTx/>
              <a:buNone/>
            </a:pPr>
            <a:r>
              <a:rPr lang="en-US" altLang="en-US" sz="2400" dirty="0">
                <a:latin typeface="Arial" panose="020B0604020202020204" pitchFamily="34" charset="0"/>
              </a:rPr>
              <a:t>							  ~ 32MB</a:t>
            </a:r>
          </a:p>
        </p:txBody>
      </p:sp>
      <p:sp>
        <p:nvSpPr>
          <p:cNvPr id="4" name="Rectangle 3">
            <a:extLst>
              <a:ext uri="{FF2B5EF4-FFF2-40B4-BE49-F238E27FC236}">
                <a16:creationId xmlns:a16="http://schemas.microsoft.com/office/drawing/2014/main" id="{DCC1BA97-9E18-4EAB-B43E-64581A67498B}"/>
              </a:ext>
            </a:extLst>
          </p:cNvPr>
          <p:cNvSpPr/>
          <p:nvPr/>
        </p:nvSpPr>
        <p:spPr>
          <a:xfrm>
            <a:off x="1371600" y="4311134"/>
            <a:ext cx="2055371" cy="461665"/>
          </a:xfrm>
          <a:prstGeom prst="rect">
            <a:avLst/>
          </a:prstGeom>
        </p:spPr>
        <p:txBody>
          <a:bodyPr wrap="none">
            <a:spAutoFit/>
          </a:bodyPr>
          <a:lstStyle/>
          <a:p>
            <a:r>
              <a:rPr lang="en-US" altLang="en-US" sz="2400" b="1" dirty="0">
                <a:solidFill>
                  <a:srgbClr val="0070C0"/>
                </a:solidFill>
                <a:latin typeface="Arial" panose="020B0604020202020204" pitchFamily="34" charset="0"/>
              </a:rPr>
              <a:t>8 bit = 1 byte</a:t>
            </a:r>
            <a:endParaRPr lang="en-US" sz="2400" dirty="0">
              <a:solidFill>
                <a:srgbClr val="0070C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ACA0-FD99-4751-A8FE-7679DB36BE72}"/>
              </a:ext>
            </a:extLst>
          </p:cNvPr>
          <p:cNvSpPr>
            <a:spLocks noGrp="1"/>
          </p:cNvSpPr>
          <p:nvPr>
            <p:ph type="title"/>
          </p:nvPr>
        </p:nvSpPr>
        <p:spPr/>
        <p:txBody>
          <a:bodyPr/>
          <a:lstStyle/>
          <a:p>
            <a:r>
              <a:rPr lang="en-US" dirty="0"/>
              <a:t>Image enhancement</a:t>
            </a:r>
          </a:p>
        </p:txBody>
      </p:sp>
      <p:sp>
        <p:nvSpPr>
          <p:cNvPr id="3" name="Content Placeholder 2">
            <a:extLst>
              <a:ext uri="{FF2B5EF4-FFF2-40B4-BE49-F238E27FC236}">
                <a16:creationId xmlns:a16="http://schemas.microsoft.com/office/drawing/2014/main" id="{BBDC8D03-4971-4064-8795-2A778C83F97D}"/>
              </a:ext>
            </a:extLst>
          </p:cNvPr>
          <p:cNvSpPr>
            <a:spLocks noGrp="1"/>
          </p:cNvSpPr>
          <p:nvPr>
            <p:ph idx="1"/>
          </p:nvPr>
        </p:nvSpPr>
        <p:spPr/>
        <p:txBody>
          <a:bodyPr>
            <a:normAutofit lnSpcReduction="10000"/>
          </a:bodyPr>
          <a:lstStyle/>
          <a:p>
            <a:r>
              <a:rPr lang="en-US" dirty="0"/>
              <a:t>Image enhancements are low-level operations that are preformed without knowledge of the content of an image</a:t>
            </a:r>
          </a:p>
          <a:p>
            <a:r>
              <a:rPr lang="en-US" dirty="0"/>
              <a:t>Why?</a:t>
            </a:r>
          </a:p>
          <a:p>
            <a:pPr lvl="1"/>
            <a:r>
              <a:rPr lang="en-US" dirty="0"/>
              <a:t>Remove noise</a:t>
            </a:r>
          </a:p>
          <a:p>
            <a:pPr lvl="1"/>
            <a:r>
              <a:rPr lang="en-US" dirty="0"/>
              <a:t>Sharpen image, etc.</a:t>
            </a:r>
          </a:p>
          <a:p>
            <a:r>
              <a:rPr lang="en-US" dirty="0"/>
              <a:t>Examples</a:t>
            </a:r>
          </a:p>
          <a:p>
            <a:pPr lvl="1"/>
            <a:r>
              <a:rPr lang="en-US" dirty="0"/>
              <a:t>Histogram transformations</a:t>
            </a:r>
          </a:p>
          <a:p>
            <a:pPr lvl="1"/>
            <a:r>
              <a:rPr lang="en-US" dirty="0"/>
              <a:t>Convolution</a:t>
            </a:r>
          </a:p>
          <a:p>
            <a:pPr lvl="1"/>
            <a:r>
              <a:rPr lang="en-US" dirty="0"/>
              <a:t>Mathematical morphology</a:t>
            </a:r>
          </a:p>
          <a:p>
            <a:pPr lvl="1"/>
            <a:r>
              <a:rPr lang="en-US" dirty="0"/>
              <a:t>Registration</a:t>
            </a:r>
          </a:p>
        </p:txBody>
      </p:sp>
    </p:spTree>
    <p:extLst>
      <p:ext uri="{BB962C8B-B14F-4D97-AF65-F5344CB8AC3E}">
        <p14:creationId xmlns:p14="http://schemas.microsoft.com/office/powerpoint/2010/main" val="1548514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001CE8F4-CC6C-465B-AA4D-E5EF4AD5317D}"/>
              </a:ext>
            </a:extLst>
          </p:cNvPr>
          <p:cNvSpPr>
            <a:spLocks noGrp="1"/>
          </p:cNvSpPr>
          <p:nvPr>
            <p:ph type="title"/>
          </p:nvPr>
        </p:nvSpPr>
        <p:spPr/>
        <p:txBody>
          <a:bodyPr/>
          <a:lstStyle/>
          <a:p>
            <a:r>
              <a:rPr lang="en-US" altLang="en-US"/>
              <a:t>Image Histogram</a:t>
            </a:r>
          </a:p>
        </p:txBody>
      </p:sp>
      <p:sp>
        <p:nvSpPr>
          <p:cNvPr id="26627" name="Rectangle 2">
            <a:extLst>
              <a:ext uri="{FF2B5EF4-FFF2-40B4-BE49-F238E27FC236}">
                <a16:creationId xmlns:a16="http://schemas.microsoft.com/office/drawing/2014/main" id="{BBF8B76E-1485-4DAE-B172-D57B77E7163F}"/>
              </a:ext>
            </a:extLst>
          </p:cNvPr>
          <p:cNvSpPr>
            <a:spLocks noChangeArrowheads="1"/>
          </p:cNvSpPr>
          <p:nvPr/>
        </p:nvSpPr>
        <p:spPr bwMode="auto">
          <a:xfrm>
            <a:off x="914400" y="1447800"/>
            <a:ext cx="7848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An image histogram shows the frequency distribution of the pixel values (in this context grayscale) in a digital image. It plots the number of pixels for each tonal value. </a:t>
            </a:r>
          </a:p>
        </p:txBody>
      </p:sp>
      <p:pic>
        <p:nvPicPr>
          <p:cNvPr id="26628" name="Picture 2">
            <a:extLst>
              <a:ext uri="{FF2B5EF4-FFF2-40B4-BE49-F238E27FC236}">
                <a16:creationId xmlns:a16="http://schemas.microsoft.com/office/drawing/2014/main" id="{26A33612-AED8-4485-9CB3-4EE520C81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0362" y="2590800"/>
            <a:ext cx="3500564" cy="3606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3">
            <a:extLst>
              <a:ext uri="{FF2B5EF4-FFF2-40B4-BE49-F238E27FC236}">
                <a16:creationId xmlns:a16="http://schemas.microsoft.com/office/drawing/2014/main" id="{F7BE26F2-F1A6-4039-9A40-6B9933464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2590799"/>
            <a:ext cx="2291395" cy="3307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96FC-B005-4FDD-A235-05FAEF77B665}"/>
              </a:ext>
            </a:extLst>
          </p:cNvPr>
          <p:cNvSpPr>
            <a:spLocks noGrp="1"/>
          </p:cNvSpPr>
          <p:nvPr>
            <p:ph type="title"/>
          </p:nvPr>
        </p:nvSpPr>
        <p:spPr/>
        <p:txBody>
          <a:bodyPr/>
          <a:lstStyle/>
          <a:p>
            <a:r>
              <a:rPr lang="en-US" dirty="0"/>
              <a:t>Histogram transformation</a:t>
            </a:r>
          </a:p>
        </p:txBody>
      </p:sp>
      <p:pic>
        <p:nvPicPr>
          <p:cNvPr id="10" name="Picture 9">
            <a:extLst>
              <a:ext uri="{FF2B5EF4-FFF2-40B4-BE49-F238E27FC236}">
                <a16:creationId xmlns:a16="http://schemas.microsoft.com/office/drawing/2014/main" id="{CCE246EC-0D54-4B21-8285-0A176B952B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060057" y="3022950"/>
            <a:ext cx="6136292" cy="3006959"/>
          </a:xfrm>
          <a:prstGeom prst="rect">
            <a:avLst/>
          </a:prstGeom>
        </p:spPr>
      </p:pic>
      <p:sp>
        <p:nvSpPr>
          <p:cNvPr id="11" name="Content Placeholder 2">
            <a:extLst>
              <a:ext uri="{FF2B5EF4-FFF2-40B4-BE49-F238E27FC236}">
                <a16:creationId xmlns:a16="http://schemas.microsoft.com/office/drawing/2014/main" id="{68F5000A-DC5E-43B9-9D76-E9E38CFEF589}"/>
              </a:ext>
            </a:extLst>
          </p:cNvPr>
          <p:cNvSpPr txBox="1">
            <a:spLocks/>
          </p:cNvSpPr>
          <p:nvPr/>
        </p:nvSpPr>
        <p:spPr>
          <a:xfrm>
            <a:off x="628650" y="1825625"/>
            <a:ext cx="7886700" cy="1103692"/>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Simple pixel transforms can be defined using the histogram</a:t>
            </a:r>
          </a:p>
          <a:p>
            <a:r>
              <a:rPr lang="en-US" dirty="0"/>
              <a:t>In this example the gray scale values of the image in (A) are stretched, resulting in the improved contrast in (C)</a:t>
            </a:r>
          </a:p>
        </p:txBody>
      </p:sp>
      <p:sp>
        <p:nvSpPr>
          <p:cNvPr id="13" name="TextBox 12">
            <a:extLst>
              <a:ext uri="{FF2B5EF4-FFF2-40B4-BE49-F238E27FC236}">
                <a16:creationId xmlns:a16="http://schemas.microsoft.com/office/drawing/2014/main" id="{4949DA72-39D1-4AB9-AD6B-341648E2EF08}"/>
              </a:ext>
            </a:extLst>
          </p:cNvPr>
          <p:cNvSpPr txBox="1"/>
          <p:nvPr/>
        </p:nvSpPr>
        <p:spPr>
          <a:xfrm>
            <a:off x="996837" y="5975904"/>
            <a:ext cx="1901627" cy="369332"/>
          </a:xfrm>
          <a:prstGeom prst="rect">
            <a:avLst/>
          </a:prstGeom>
          <a:noFill/>
        </p:spPr>
        <p:txBody>
          <a:bodyPr wrap="square" rtlCol="0">
            <a:spAutoFit/>
          </a:bodyPr>
          <a:lstStyle/>
          <a:p>
            <a:r>
              <a:rPr lang="en-US" dirty="0"/>
              <a:t>A. Original image</a:t>
            </a:r>
          </a:p>
        </p:txBody>
      </p:sp>
      <p:sp>
        <p:nvSpPr>
          <p:cNvPr id="14" name="TextBox 13">
            <a:extLst>
              <a:ext uri="{FF2B5EF4-FFF2-40B4-BE49-F238E27FC236}">
                <a16:creationId xmlns:a16="http://schemas.microsoft.com/office/drawing/2014/main" id="{DC8B83AF-4A28-4D69-8AD6-A06B1A8DC663}"/>
              </a:ext>
            </a:extLst>
          </p:cNvPr>
          <p:cNvSpPr txBox="1"/>
          <p:nvPr/>
        </p:nvSpPr>
        <p:spPr>
          <a:xfrm>
            <a:off x="3115433" y="6022071"/>
            <a:ext cx="2281954" cy="646331"/>
          </a:xfrm>
          <a:prstGeom prst="rect">
            <a:avLst/>
          </a:prstGeom>
          <a:noFill/>
        </p:spPr>
        <p:txBody>
          <a:bodyPr wrap="square" rtlCol="0">
            <a:spAutoFit/>
          </a:bodyPr>
          <a:lstStyle/>
          <a:p>
            <a:r>
              <a:rPr lang="en-US" dirty="0"/>
              <a:t>B. Original and stretched histograms</a:t>
            </a:r>
          </a:p>
        </p:txBody>
      </p:sp>
      <p:sp>
        <p:nvSpPr>
          <p:cNvPr id="15" name="TextBox 14">
            <a:extLst>
              <a:ext uri="{FF2B5EF4-FFF2-40B4-BE49-F238E27FC236}">
                <a16:creationId xmlns:a16="http://schemas.microsoft.com/office/drawing/2014/main" id="{3F3E4DB7-634E-47BE-9FD0-81C4C60F5FB8}"/>
              </a:ext>
            </a:extLst>
          </p:cNvPr>
          <p:cNvSpPr txBox="1"/>
          <p:nvPr/>
        </p:nvSpPr>
        <p:spPr>
          <a:xfrm>
            <a:off x="5161204" y="6029909"/>
            <a:ext cx="2098365" cy="369332"/>
          </a:xfrm>
          <a:prstGeom prst="rect">
            <a:avLst/>
          </a:prstGeom>
          <a:noFill/>
        </p:spPr>
        <p:txBody>
          <a:bodyPr wrap="square" rtlCol="0">
            <a:spAutoFit/>
          </a:bodyPr>
          <a:lstStyle/>
          <a:p>
            <a:r>
              <a:rPr lang="en-US" dirty="0"/>
              <a:t>C. Enhanced image</a:t>
            </a:r>
          </a:p>
        </p:txBody>
      </p:sp>
    </p:spTree>
    <p:extLst>
      <p:ext uri="{BB962C8B-B14F-4D97-AF65-F5344CB8AC3E}">
        <p14:creationId xmlns:p14="http://schemas.microsoft.com/office/powerpoint/2010/main" val="4145445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ADB91-D8F2-4254-8AEE-562809586A2D}"/>
              </a:ext>
            </a:extLst>
          </p:cNvPr>
          <p:cNvSpPr>
            <a:spLocks noGrp="1"/>
          </p:cNvSpPr>
          <p:nvPr>
            <p:ph type="title"/>
          </p:nvPr>
        </p:nvSpPr>
        <p:spPr/>
        <p:txBody>
          <a:bodyPr/>
          <a:lstStyle/>
          <a:p>
            <a:r>
              <a:rPr lang="en-US" dirty="0"/>
              <a:t>Image filtering</a:t>
            </a:r>
          </a:p>
        </p:txBody>
      </p:sp>
      <p:sp>
        <p:nvSpPr>
          <p:cNvPr id="3" name="Rectangle 2">
            <a:extLst>
              <a:ext uri="{FF2B5EF4-FFF2-40B4-BE49-F238E27FC236}">
                <a16:creationId xmlns:a16="http://schemas.microsoft.com/office/drawing/2014/main" id="{89CFF438-ED92-44EB-B6F6-FD6D659AB2C2}"/>
              </a:ext>
            </a:extLst>
          </p:cNvPr>
          <p:cNvSpPr>
            <a:spLocks noChangeArrowheads="1"/>
          </p:cNvSpPr>
          <p:nvPr/>
        </p:nvSpPr>
        <p:spPr bwMode="auto">
          <a:xfrm>
            <a:off x="628650" y="1917138"/>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Modify the intensity values of a pixel based on a function of the intensity values from a local neighborhood around that pixel.</a:t>
            </a:r>
          </a:p>
        </p:txBody>
      </p:sp>
      <p:sp>
        <p:nvSpPr>
          <p:cNvPr id="4" name="Rectangle 3">
            <a:extLst>
              <a:ext uri="{FF2B5EF4-FFF2-40B4-BE49-F238E27FC236}">
                <a16:creationId xmlns:a16="http://schemas.microsoft.com/office/drawing/2014/main" id="{3E555C38-206B-4E29-8AD8-3261775CF1C3}"/>
              </a:ext>
            </a:extLst>
          </p:cNvPr>
          <p:cNvSpPr/>
          <p:nvPr/>
        </p:nvSpPr>
        <p:spPr>
          <a:xfrm>
            <a:off x="1068149" y="2937409"/>
            <a:ext cx="2103929" cy="1836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D408E56-9563-4CEA-89C0-E6C1214E36BB}"/>
              </a:ext>
            </a:extLst>
          </p:cNvPr>
          <p:cNvCxnSpPr/>
          <p:nvPr/>
        </p:nvCxnSpPr>
        <p:spPr>
          <a:xfrm>
            <a:off x="1731696" y="2937409"/>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DA88FEB0-A075-426C-84B2-EABA290D772C}"/>
              </a:ext>
            </a:extLst>
          </p:cNvPr>
          <p:cNvCxnSpPr/>
          <p:nvPr/>
        </p:nvCxnSpPr>
        <p:spPr>
          <a:xfrm>
            <a:off x="2490998" y="2937409"/>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829B9B9-2E22-4D9C-A6A7-13BC41BBBCFB}"/>
              </a:ext>
            </a:extLst>
          </p:cNvPr>
          <p:cNvCxnSpPr>
            <a:cxnSpLocks/>
          </p:cNvCxnSpPr>
          <p:nvPr/>
        </p:nvCxnSpPr>
        <p:spPr>
          <a:xfrm>
            <a:off x="1066801" y="4166049"/>
            <a:ext cx="210527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A947DD81-E510-4609-825D-3AECD946C4D6}"/>
              </a:ext>
            </a:extLst>
          </p:cNvPr>
          <p:cNvCxnSpPr>
            <a:cxnSpLocks/>
          </p:cNvCxnSpPr>
          <p:nvPr/>
        </p:nvCxnSpPr>
        <p:spPr>
          <a:xfrm>
            <a:off x="1068149" y="3518012"/>
            <a:ext cx="2103929" cy="0"/>
          </a:xfrm>
          <a:prstGeom prst="line">
            <a:avLst/>
          </a:prstGeom>
          <a:ln w="1905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C0DEA4E4-1BCF-4C71-B39C-397CC1A41626}"/>
              </a:ext>
            </a:extLst>
          </p:cNvPr>
          <p:cNvSpPr txBox="1"/>
          <p:nvPr/>
        </p:nvSpPr>
        <p:spPr>
          <a:xfrm>
            <a:off x="1246173" y="3034513"/>
            <a:ext cx="347957" cy="369332"/>
          </a:xfrm>
          <a:prstGeom prst="rect">
            <a:avLst/>
          </a:prstGeom>
          <a:noFill/>
        </p:spPr>
        <p:txBody>
          <a:bodyPr wrap="square" rtlCol="0">
            <a:spAutoFit/>
          </a:bodyPr>
          <a:lstStyle/>
          <a:p>
            <a:r>
              <a:rPr lang="en-US" dirty="0"/>
              <a:t>4</a:t>
            </a:r>
          </a:p>
        </p:txBody>
      </p:sp>
      <p:sp>
        <p:nvSpPr>
          <p:cNvPr id="14" name="TextBox 13">
            <a:extLst>
              <a:ext uri="{FF2B5EF4-FFF2-40B4-BE49-F238E27FC236}">
                <a16:creationId xmlns:a16="http://schemas.microsoft.com/office/drawing/2014/main" id="{E0E29D6F-BD6C-4F9A-A2DD-0FC09420D3DA}"/>
              </a:ext>
            </a:extLst>
          </p:cNvPr>
          <p:cNvSpPr txBox="1"/>
          <p:nvPr/>
        </p:nvSpPr>
        <p:spPr>
          <a:xfrm>
            <a:off x="1952202" y="3046885"/>
            <a:ext cx="347957" cy="369332"/>
          </a:xfrm>
          <a:prstGeom prst="rect">
            <a:avLst/>
          </a:prstGeom>
          <a:noFill/>
        </p:spPr>
        <p:txBody>
          <a:bodyPr wrap="square" rtlCol="0">
            <a:spAutoFit/>
          </a:bodyPr>
          <a:lstStyle/>
          <a:p>
            <a:r>
              <a:rPr lang="en-US" dirty="0"/>
              <a:t>2</a:t>
            </a:r>
          </a:p>
        </p:txBody>
      </p:sp>
      <p:sp>
        <p:nvSpPr>
          <p:cNvPr id="15" name="TextBox 14">
            <a:extLst>
              <a:ext uri="{FF2B5EF4-FFF2-40B4-BE49-F238E27FC236}">
                <a16:creationId xmlns:a16="http://schemas.microsoft.com/office/drawing/2014/main" id="{6438EAD9-184F-4AD0-87B2-E1E1C15DA851}"/>
              </a:ext>
            </a:extLst>
          </p:cNvPr>
          <p:cNvSpPr txBox="1"/>
          <p:nvPr/>
        </p:nvSpPr>
        <p:spPr>
          <a:xfrm>
            <a:off x="1898425" y="3657365"/>
            <a:ext cx="442028" cy="369332"/>
          </a:xfrm>
          <a:prstGeom prst="rect">
            <a:avLst/>
          </a:prstGeom>
          <a:noFill/>
        </p:spPr>
        <p:txBody>
          <a:bodyPr wrap="square" rtlCol="0">
            <a:spAutoFit/>
          </a:bodyPr>
          <a:lstStyle/>
          <a:p>
            <a:r>
              <a:rPr lang="en-US" dirty="0"/>
              <a:t>36</a:t>
            </a:r>
          </a:p>
        </p:txBody>
      </p:sp>
      <p:sp>
        <p:nvSpPr>
          <p:cNvPr id="16" name="TextBox 15">
            <a:extLst>
              <a:ext uri="{FF2B5EF4-FFF2-40B4-BE49-F238E27FC236}">
                <a16:creationId xmlns:a16="http://schemas.microsoft.com/office/drawing/2014/main" id="{3FB653CB-92A7-4915-91DD-B82EF49E4320}"/>
              </a:ext>
            </a:extLst>
          </p:cNvPr>
          <p:cNvSpPr txBox="1"/>
          <p:nvPr/>
        </p:nvSpPr>
        <p:spPr>
          <a:xfrm>
            <a:off x="2641544" y="3656250"/>
            <a:ext cx="431820" cy="369332"/>
          </a:xfrm>
          <a:prstGeom prst="rect">
            <a:avLst/>
          </a:prstGeom>
          <a:noFill/>
        </p:spPr>
        <p:txBody>
          <a:bodyPr wrap="square" rtlCol="0">
            <a:spAutoFit/>
          </a:bodyPr>
          <a:lstStyle/>
          <a:p>
            <a:r>
              <a:rPr lang="en-US" dirty="0"/>
              <a:t>41</a:t>
            </a:r>
          </a:p>
        </p:txBody>
      </p:sp>
      <p:sp>
        <p:nvSpPr>
          <p:cNvPr id="17" name="TextBox 16">
            <a:extLst>
              <a:ext uri="{FF2B5EF4-FFF2-40B4-BE49-F238E27FC236}">
                <a16:creationId xmlns:a16="http://schemas.microsoft.com/office/drawing/2014/main" id="{20E49B86-9A1F-4D44-AAF0-9A5E5BBF9F52}"/>
              </a:ext>
            </a:extLst>
          </p:cNvPr>
          <p:cNvSpPr txBox="1"/>
          <p:nvPr/>
        </p:nvSpPr>
        <p:spPr>
          <a:xfrm>
            <a:off x="2641544" y="4284160"/>
            <a:ext cx="431820" cy="369332"/>
          </a:xfrm>
          <a:prstGeom prst="rect">
            <a:avLst/>
          </a:prstGeom>
          <a:noFill/>
        </p:spPr>
        <p:txBody>
          <a:bodyPr wrap="square" rtlCol="0">
            <a:spAutoFit/>
          </a:bodyPr>
          <a:lstStyle/>
          <a:p>
            <a:r>
              <a:rPr lang="en-US" dirty="0"/>
              <a:t>44</a:t>
            </a:r>
          </a:p>
        </p:txBody>
      </p:sp>
      <p:sp>
        <p:nvSpPr>
          <p:cNvPr id="18" name="TextBox 17">
            <a:extLst>
              <a:ext uri="{FF2B5EF4-FFF2-40B4-BE49-F238E27FC236}">
                <a16:creationId xmlns:a16="http://schemas.microsoft.com/office/drawing/2014/main" id="{27DA2BBD-CE07-4CD1-885A-5F6C92E95757}"/>
              </a:ext>
            </a:extLst>
          </p:cNvPr>
          <p:cNvSpPr txBox="1"/>
          <p:nvPr/>
        </p:nvSpPr>
        <p:spPr>
          <a:xfrm>
            <a:off x="1936496" y="4284160"/>
            <a:ext cx="431820" cy="369332"/>
          </a:xfrm>
          <a:prstGeom prst="rect">
            <a:avLst/>
          </a:prstGeom>
          <a:noFill/>
        </p:spPr>
        <p:txBody>
          <a:bodyPr wrap="square" rtlCol="0">
            <a:spAutoFit/>
          </a:bodyPr>
          <a:lstStyle/>
          <a:p>
            <a:r>
              <a:rPr lang="en-US" dirty="0"/>
              <a:t>31</a:t>
            </a:r>
          </a:p>
        </p:txBody>
      </p:sp>
      <p:sp>
        <p:nvSpPr>
          <p:cNvPr id="19" name="TextBox 18">
            <a:extLst>
              <a:ext uri="{FF2B5EF4-FFF2-40B4-BE49-F238E27FC236}">
                <a16:creationId xmlns:a16="http://schemas.microsoft.com/office/drawing/2014/main" id="{63C390AA-2F49-4E4B-95B3-ED9255919C7E}"/>
              </a:ext>
            </a:extLst>
          </p:cNvPr>
          <p:cNvSpPr txBox="1"/>
          <p:nvPr/>
        </p:nvSpPr>
        <p:spPr>
          <a:xfrm>
            <a:off x="2641544" y="3046885"/>
            <a:ext cx="431820" cy="369332"/>
          </a:xfrm>
          <a:prstGeom prst="rect">
            <a:avLst/>
          </a:prstGeom>
          <a:noFill/>
        </p:spPr>
        <p:txBody>
          <a:bodyPr wrap="square" rtlCol="0">
            <a:spAutoFit/>
          </a:bodyPr>
          <a:lstStyle/>
          <a:p>
            <a:r>
              <a:rPr lang="en-US" dirty="0"/>
              <a:t>8</a:t>
            </a:r>
          </a:p>
        </p:txBody>
      </p:sp>
      <p:sp>
        <p:nvSpPr>
          <p:cNvPr id="20" name="TextBox 19">
            <a:extLst>
              <a:ext uri="{FF2B5EF4-FFF2-40B4-BE49-F238E27FC236}">
                <a16:creationId xmlns:a16="http://schemas.microsoft.com/office/drawing/2014/main" id="{2F989CF9-EABF-44D7-9733-F0A35EAA804D}"/>
              </a:ext>
            </a:extLst>
          </p:cNvPr>
          <p:cNvSpPr txBox="1"/>
          <p:nvPr/>
        </p:nvSpPr>
        <p:spPr>
          <a:xfrm>
            <a:off x="1238535" y="4292610"/>
            <a:ext cx="431820" cy="369332"/>
          </a:xfrm>
          <a:prstGeom prst="rect">
            <a:avLst/>
          </a:prstGeom>
          <a:noFill/>
        </p:spPr>
        <p:txBody>
          <a:bodyPr wrap="square" rtlCol="0">
            <a:spAutoFit/>
          </a:bodyPr>
          <a:lstStyle/>
          <a:p>
            <a:r>
              <a:rPr lang="en-US" dirty="0"/>
              <a:t>1</a:t>
            </a:r>
          </a:p>
        </p:txBody>
      </p:sp>
      <p:sp>
        <p:nvSpPr>
          <p:cNvPr id="21" name="TextBox 20">
            <a:extLst>
              <a:ext uri="{FF2B5EF4-FFF2-40B4-BE49-F238E27FC236}">
                <a16:creationId xmlns:a16="http://schemas.microsoft.com/office/drawing/2014/main" id="{7D5E7ECB-AFB5-4346-9DE8-78EECCE8A8D1}"/>
              </a:ext>
            </a:extLst>
          </p:cNvPr>
          <p:cNvSpPr txBox="1"/>
          <p:nvPr/>
        </p:nvSpPr>
        <p:spPr>
          <a:xfrm>
            <a:off x="1231093" y="3632180"/>
            <a:ext cx="431820" cy="369332"/>
          </a:xfrm>
          <a:prstGeom prst="rect">
            <a:avLst/>
          </a:prstGeom>
          <a:noFill/>
        </p:spPr>
        <p:txBody>
          <a:bodyPr wrap="square" rtlCol="0">
            <a:spAutoFit/>
          </a:bodyPr>
          <a:lstStyle/>
          <a:p>
            <a:r>
              <a:rPr lang="en-US" dirty="0"/>
              <a:t>4</a:t>
            </a:r>
          </a:p>
        </p:txBody>
      </p:sp>
      <p:sp>
        <p:nvSpPr>
          <p:cNvPr id="22" name="Rectangle 21">
            <a:extLst>
              <a:ext uri="{FF2B5EF4-FFF2-40B4-BE49-F238E27FC236}">
                <a16:creationId xmlns:a16="http://schemas.microsoft.com/office/drawing/2014/main" id="{8957F936-BBA5-4D61-946F-BA4AC934CAED}"/>
              </a:ext>
            </a:extLst>
          </p:cNvPr>
          <p:cNvSpPr/>
          <p:nvPr/>
        </p:nvSpPr>
        <p:spPr>
          <a:xfrm>
            <a:off x="5873469" y="2911784"/>
            <a:ext cx="2103929" cy="1836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EA70FDB-2FE7-4380-AD77-789D85F23F4F}"/>
              </a:ext>
            </a:extLst>
          </p:cNvPr>
          <p:cNvCxnSpPr/>
          <p:nvPr/>
        </p:nvCxnSpPr>
        <p:spPr>
          <a:xfrm>
            <a:off x="6537016" y="2911784"/>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13CC3ED-9AED-4AD5-9706-9AFAE0BA4929}"/>
              </a:ext>
            </a:extLst>
          </p:cNvPr>
          <p:cNvCxnSpPr/>
          <p:nvPr/>
        </p:nvCxnSpPr>
        <p:spPr>
          <a:xfrm>
            <a:off x="7296318" y="2911784"/>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313FEF0-19D9-4640-9025-FFBFEED48507}"/>
              </a:ext>
            </a:extLst>
          </p:cNvPr>
          <p:cNvCxnSpPr>
            <a:cxnSpLocks/>
          </p:cNvCxnSpPr>
          <p:nvPr/>
        </p:nvCxnSpPr>
        <p:spPr>
          <a:xfrm>
            <a:off x="5872121" y="4140424"/>
            <a:ext cx="210527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2CD36E6-E1C8-4215-A0DA-4E693B4288EC}"/>
              </a:ext>
            </a:extLst>
          </p:cNvPr>
          <p:cNvCxnSpPr>
            <a:cxnSpLocks/>
          </p:cNvCxnSpPr>
          <p:nvPr/>
        </p:nvCxnSpPr>
        <p:spPr>
          <a:xfrm>
            <a:off x="5873469" y="3492387"/>
            <a:ext cx="2103929"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61DDC4D5-0FE6-4B9B-8C3D-539DAC9D4BBB}"/>
              </a:ext>
            </a:extLst>
          </p:cNvPr>
          <p:cNvSpPr txBox="1"/>
          <p:nvPr/>
        </p:nvSpPr>
        <p:spPr>
          <a:xfrm>
            <a:off x="6703745" y="3631740"/>
            <a:ext cx="442028" cy="369332"/>
          </a:xfrm>
          <a:prstGeom prst="rect">
            <a:avLst/>
          </a:prstGeom>
          <a:noFill/>
        </p:spPr>
        <p:txBody>
          <a:bodyPr wrap="square" rtlCol="0">
            <a:spAutoFit/>
          </a:bodyPr>
          <a:lstStyle/>
          <a:p>
            <a:r>
              <a:rPr lang="en-US" dirty="0"/>
              <a:t>19</a:t>
            </a:r>
          </a:p>
        </p:txBody>
      </p:sp>
      <p:sp>
        <p:nvSpPr>
          <p:cNvPr id="28" name="Arrow: Down 27">
            <a:extLst>
              <a:ext uri="{FF2B5EF4-FFF2-40B4-BE49-F238E27FC236}">
                <a16:creationId xmlns:a16="http://schemas.microsoft.com/office/drawing/2014/main" id="{D9685F5A-2BF2-407D-8930-BD6C2AC69EB7}"/>
              </a:ext>
            </a:extLst>
          </p:cNvPr>
          <p:cNvSpPr/>
          <p:nvPr/>
        </p:nvSpPr>
        <p:spPr>
          <a:xfrm rot="16200000">
            <a:off x="3843717" y="3656250"/>
            <a:ext cx="1027688" cy="8510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2F5CF4C-5D20-4736-8D20-D6F3E452DD66}"/>
              </a:ext>
            </a:extLst>
          </p:cNvPr>
          <p:cNvSpPr txBox="1"/>
          <p:nvPr/>
        </p:nvSpPr>
        <p:spPr>
          <a:xfrm>
            <a:off x="3580604" y="3046885"/>
            <a:ext cx="1533563" cy="400110"/>
          </a:xfrm>
          <a:prstGeom prst="rect">
            <a:avLst/>
          </a:prstGeom>
          <a:noFill/>
        </p:spPr>
        <p:txBody>
          <a:bodyPr wrap="square" rtlCol="0">
            <a:spAutoFit/>
          </a:bodyPr>
          <a:lstStyle/>
          <a:p>
            <a:r>
              <a:rPr lang="en-US" dirty="0"/>
              <a:t>Function </a:t>
            </a:r>
            <a:r>
              <a:rPr lang="en-US" sz="2000" i="1" dirty="0"/>
              <a:t>f(x)</a:t>
            </a:r>
            <a:endParaRPr lang="en-US" i="1" dirty="0"/>
          </a:p>
        </p:txBody>
      </p:sp>
    </p:spTree>
    <p:extLst>
      <p:ext uri="{BB962C8B-B14F-4D97-AF65-F5344CB8AC3E}">
        <p14:creationId xmlns:p14="http://schemas.microsoft.com/office/powerpoint/2010/main" val="3544366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ADB91-D8F2-4254-8AEE-562809586A2D}"/>
              </a:ext>
            </a:extLst>
          </p:cNvPr>
          <p:cNvSpPr>
            <a:spLocks noGrp="1"/>
          </p:cNvSpPr>
          <p:nvPr>
            <p:ph type="title"/>
          </p:nvPr>
        </p:nvSpPr>
        <p:spPr/>
        <p:txBody>
          <a:bodyPr/>
          <a:lstStyle/>
          <a:p>
            <a:r>
              <a:rPr lang="en-US" dirty="0"/>
              <a:t>Image filtering</a:t>
            </a:r>
          </a:p>
        </p:txBody>
      </p:sp>
      <p:sp>
        <p:nvSpPr>
          <p:cNvPr id="3" name="Rectangle 2">
            <a:extLst>
              <a:ext uri="{FF2B5EF4-FFF2-40B4-BE49-F238E27FC236}">
                <a16:creationId xmlns:a16="http://schemas.microsoft.com/office/drawing/2014/main" id="{89CFF438-ED92-44EB-B6F6-FD6D659AB2C2}"/>
              </a:ext>
            </a:extLst>
          </p:cNvPr>
          <p:cNvSpPr>
            <a:spLocks noChangeArrowheads="1"/>
          </p:cNvSpPr>
          <p:nvPr/>
        </p:nvSpPr>
        <p:spPr bwMode="auto">
          <a:xfrm>
            <a:off x="628650" y="1917138"/>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Modify the intensity values of a pixel based on a function of the intensity values from a local neighborhood around that pixel.</a:t>
            </a:r>
          </a:p>
        </p:txBody>
      </p:sp>
      <p:sp>
        <p:nvSpPr>
          <p:cNvPr id="4" name="Rectangle 3">
            <a:extLst>
              <a:ext uri="{FF2B5EF4-FFF2-40B4-BE49-F238E27FC236}">
                <a16:creationId xmlns:a16="http://schemas.microsoft.com/office/drawing/2014/main" id="{3E555C38-206B-4E29-8AD8-3261775CF1C3}"/>
              </a:ext>
            </a:extLst>
          </p:cNvPr>
          <p:cNvSpPr/>
          <p:nvPr/>
        </p:nvSpPr>
        <p:spPr>
          <a:xfrm>
            <a:off x="1068149" y="2937409"/>
            <a:ext cx="2103929" cy="1836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D408E56-9563-4CEA-89C0-E6C1214E36BB}"/>
              </a:ext>
            </a:extLst>
          </p:cNvPr>
          <p:cNvCxnSpPr/>
          <p:nvPr/>
        </p:nvCxnSpPr>
        <p:spPr>
          <a:xfrm>
            <a:off x="1731696" y="2937409"/>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DA88FEB0-A075-426C-84B2-EABA290D772C}"/>
              </a:ext>
            </a:extLst>
          </p:cNvPr>
          <p:cNvCxnSpPr/>
          <p:nvPr/>
        </p:nvCxnSpPr>
        <p:spPr>
          <a:xfrm>
            <a:off x="2490998" y="2937409"/>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829B9B9-2E22-4D9C-A6A7-13BC41BBBCFB}"/>
              </a:ext>
            </a:extLst>
          </p:cNvPr>
          <p:cNvCxnSpPr>
            <a:cxnSpLocks/>
          </p:cNvCxnSpPr>
          <p:nvPr/>
        </p:nvCxnSpPr>
        <p:spPr>
          <a:xfrm>
            <a:off x="1066801" y="4166049"/>
            <a:ext cx="210527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A947DD81-E510-4609-825D-3AECD946C4D6}"/>
              </a:ext>
            </a:extLst>
          </p:cNvPr>
          <p:cNvCxnSpPr>
            <a:cxnSpLocks/>
          </p:cNvCxnSpPr>
          <p:nvPr/>
        </p:nvCxnSpPr>
        <p:spPr>
          <a:xfrm>
            <a:off x="1068149" y="3518012"/>
            <a:ext cx="2103929" cy="0"/>
          </a:xfrm>
          <a:prstGeom prst="line">
            <a:avLst/>
          </a:prstGeom>
          <a:ln w="1905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C0DEA4E4-1BCF-4C71-B39C-397CC1A41626}"/>
              </a:ext>
            </a:extLst>
          </p:cNvPr>
          <p:cNvSpPr txBox="1"/>
          <p:nvPr/>
        </p:nvSpPr>
        <p:spPr>
          <a:xfrm>
            <a:off x="1246173" y="3034513"/>
            <a:ext cx="347957" cy="369332"/>
          </a:xfrm>
          <a:prstGeom prst="rect">
            <a:avLst/>
          </a:prstGeom>
          <a:noFill/>
        </p:spPr>
        <p:txBody>
          <a:bodyPr wrap="square" rtlCol="0">
            <a:spAutoFit/>
          </a:bodyPr>
          <a:lstStyle/>
          <a:p>
            <a:r>
              <a:rPr lang="en-US" dirty="0"/>
              <a:t>4</a:t>
            </a:r>
          </a:p>
        </p:txBody>
      </p:sp>
      <p:sp>
        <p:nvSpPr>
          <p:cNvPr id="14" name="TextBox 13">
            <a:extLst>
              <a:ext uri="{FF2B5EF4-FFF2-40B4-BE49-F238E27FC236}">
                <a16:creationId xmlns:a16="http://schemas.microsoft.com/office/drawing/2014/main" id="{E0E29D6F-BD6C-4F9A-A2DD-0FC09420D3DA}"/>
              </a:ext>
            </a:extLst>
          </p:cNvPr>
          <p:cNvSpPr txBox="1"/>
          <p:nvPr/>
        </p:nvSpPr>
        <p:spPr>
          <a:xfrm>
            <a:off x="1952202" y="3046885"/>
            <a:ext cx="347957" cy="369332"/>
          </a:xfrm>
          <a:prstGeom prst="rect">
            <a:avLst/>
          </a:prstGeom>
          <a:noFill/>
        </p:spPr>
        <p:txBody>
          <a:bodyPr wrap="square" rtlCol="0">
            <a:spAutoFit/>
          </a:bodyPr>
          <a:lstStyle/>
          <a:p>
            <a:r>
              <a:rPr lang="en-US" dirty="0"/>
              <a:t>2</a:t>
            </a:r>
          </a:p>
        </p:txBody>
      </p:sp>
      <p:sp>
        <p:nvSpPr>
          <p:cNvPr id="15" name="TextBox 14">
            <a:extLst>
              <a:ext uri="{FF2B5EF4-FFF2-40B4-BE49-F238E27FC236}">
                <a16:creationId xmlns:a16="http://schemas.microsoft.com/office/drawing/2014/main" id="{6438EAD9-184F-4AD0-87B2-E1E1C15DA851}"/>
              </a:ext>
            </a:extLst>
          </p:cNvPr>
          <p:cNvSpPr txBox="1"/>
          <p:nvPr/>
        </p:nvSpPr>
        <p:spPr>
          <a:xfrm>
            <a:off x="1898425" y="3657365"/>
            <a:ext cx="442028" cy="369332"/>
          </a:xfrm>
          <a:prstGeom prst="rect">
            <a:avLst/>
          </a:prstGeom>
          <a:noFill/>
        </p:spPr>
        <p:txBody>
          <a:bodyPr wrap="square" rtlCol="0">
            <a:spAutoFit/>
          </a:bodyPr>
          <a:lstStyle/>
          <a:p>
            <a:r>
              <a:rPr lang="en-US" dirty="0"/>
              <a:t>36</a:t>
            </a:r>
          </a:p>
        </p:txBody>
      </p:sp>
      <p:sp>
        <p:nvSpPr>
          <p:cNvPr id="16" name="TextBox 15">
            <a:extLst>
              <a:ext uri="{FF2B5EF4-FFF2-40B4-BE49-F238E27FC236}">
                <a16:creationId xmlns:a16="http://schemas.microsoft.com/office/drawing/2014/main" id="{3FB653CB-92A7-4915-91DD-B82EF49E4320}"/>
              </a:ext>
            </a:extLst>
          </p:cNvPr>
          <p:cNvSpPr txBox="1"/>
          <p:nvPr/>
        </p:nvSpPr>
        <p:spPr>
          <a:xfrm>
            <a:off x="2641544" y="3656250"/>
            <a:ext cx="431820" cy="369332"/>
          </a:xfrm>
          <a:prstGeom prst="rect">
            <a:avLst/>
          </a:prstGeom>
          <a:noFill/>
        </p:spPr>
        <p:txBody>
          <a:bodyPr wrap="square" rtlCol="0">
            <a:spAutoFit/>
          </a:bodyPr>
          <a:lstStyle/>
          <a:p>
            <a:r>
              <a:rPr lang="en-US" dirty="0"/>
              <a:t>41</a:t>
            </a:r>
          </a:p>
        </p:txBody>
      </p:sp>
      <p:sp>
        <p:nvSpPr>
          <p:cNvPr id="17" name="TextBox 16">
            <a:extLst>
              <a:ext uri="{FF2B5EF4-FFF2-40B4-BE49-F238E27FC236}">
                <a16:creationId xmlns:a16="http://schemas.microsoft.com/office/drawing/2014/main" id="{20E49B86-9A1F-4D44-AAF0-9A5E5BBF9F52}"/>
              </a:ext>
            </a:extLst>
          </p:cNvPr>
          <p:cNvSpPr txBox="1"/>
          <p:nvPr/>
        </p:nvSpPr>
        <p:spPr>
          <a:xfrm>
            <a:off x="2641544" y="4284160"/>
            <a:ext cx="431820" cy="369332"/>
          </a:xfrm>
          <a:prstGeom prst="rect">
            <a:avLst/>
          </a:prstGeom>
          <a:noFill/>
        </p:spPr>
        <p:txBody>
          <a:bodyPr wrap="square" rtlCol="0">
            <a:spAutoFit/>
          </a:bodyPr>
          <a:lstStyle/>
          <a:p>
            <a:r>
              <a:rPr lang="en-US" dirty="0"/>
              <a:t>44</a:t>
            </a:r>
          </a:p>
        </p:txBody>
      </p:sp>
      <p:sp>
        <p:nvSpPr>
          <p:cNvPr id="18" name="TextBox 17">
            <a:extLst>
              <a:ext uri="{FF2B5EF4-FFF2-40B4-BE49-F238E27FC236}">
                <a16:creationId xmlns:a16="http://schemas.microsoft.com/office/drawing/2014/main" id="{27DA2BBD-CE07-4CD1-885A-5F6C92E95757}"/>
              </a:ext>
            </a:extLst>
          </p:cNvPr>
          <p:cNvSpPr txBox="1"/>
          <p:nvPr/>
        </p:nvSpPr>
        <p:spPr>
          <a:xfrm>
            <a:off x="1936496" y="4284160"/>
            <a:ext cx="431820" cy="369332"/>
          </a:xfrm>
          <a:prstGeom prst="rect">
            <a:avLst/>
          </a:prstGeom>
          <a:noFill/>
        </p:spPr>
        <p:txBody>
          <a:bodyPr wrap="square" rtlCol="0">
            <a:spAutoFit/>
          </a:bodyPr>
          <a:lstStyle/>
          <a:p>
            <a:r>
              <a:rPr lang="en-US" dirty="0"/>
              <a:t>31</a:t>
            </a:r>
          </a:p>
        </p:txBody>
      </p:sp>
      <p:sp>
        <p:nvSpPr>
          <p:cNvPr id="19" name="TextBox 18">
            <a:extLst>
              <a:ext uri="{FF2B5EF4-FFF2-40B4-BE49-F238E27FC236}">
                <a16:creationId xmlns:a16="http://schemas.microsoft.com/office/drawing/2014/main" id="{63C390AA-2F49-4E4B-95B3-ED9255919C7E}"/>
              </a:ext>
            </a:extLst>
          </p:cNvPr>
          <p:cNvSpPr txBox="1"/>
          <p:nvPr/>
        </p:nvSpPr>
        <p:spPr>
          <a:xfrm>
            <a:off x="2641544" y="3046885"/>
            <a:ext cx="431820" cy="369332"/>
          </a:xfrm>
          <a:prstGeom prst="rect">
            <a:avLst/>
          </a:prstGeom>
          <a:noFill/>
        </p:spPr>
        <p:txBody>
          <a:bodyPr wrap="square" rtlCol="0">
            <a:spAutoFit/>
          </a:bodyPr>
          <a:lstStyle/>
          <a:p>
            <a:r>
              <a:rPr lang="en-US" dirty="0"/>
              <a:t>8</a:t>
            </a:r>
          </a:p>
        </p:txBody>
      </p:sp>
      <p:sp>
        <p:nvSpPr>
          <p:cNvPr id="20" name="TextBox 19">
            <a:extLst>
              <a:ext uri="{FF2B5EF4-FFF2-40B4-BE49-F238E27FC236}">
                <a16:creationId xmlns:a16="http://schemas.microsoft.com/office/drawing/2014/main" id="{2F989CF9-EABF-44D7-9733-F0A35EAA804D}"/>
              </a:ext>
            </a:extLst>
          </p:cNvPr>
          <p:cNvSpPr txBox="1"/>
          <p:nvPr/>
        </p:nvSpPr>
        <p:spPr>
          <a:xfrm>
            <a:off x="1238535" y="4292610"/>
            <a:ext cx="431820" cy="369332"/>
          </a:xfrm>
          <a:prstGeom prst="rect">
            <a:avLst/>
          </a:prstGeom>
          <a:noFill/>
        </p:spPr>
        <p:txBody>
          <a:bodyPr wrap="square" rtlCol="0">
            <a:spAutoFit/>
          </a:bodyPr>
          <a:lstStyle/>
          <a:p>
            <a:r>
              <a:rPr lang="en-US" dirty="0"/>
              <a:t>1</a:t>
            </a:r>
          </a:p>
        </p:txBody>
      </p:sp>
      <p:sp>
        <p:nvSpPr>
          <p:cNvPr id="21" name="TextBox 20">
            <a:extLst>
              <a:ext uri="{FF2B5EF4-FFF2-40B4-BE49-F238E27FC236}">
                <a16:creationId xmlns:a16="http://schemas.microsoft.com/office/drawing/2014/main" id="{7D5E7ECB-AFB5-4346-9DE8-78EECCE8A8D1}"/>
              </a:ext>
            </a:extLst>
          </p:cNvPr>
          <p:cNvSpPr txBox="1"/>
          <p:nvPr/>
        </p:nvSpPr>
        <p:spPr>
          <a:xfrm>
            <a:off x="1231093" y="3632180"/>
            <a:ext cx="431820" cy="369332"/>
          </a:xfrm>
          <a:prstGeom prst="rect">
            <a:avLst/>
          </a:prstGeom>
          <a:noFill/>
        </p:spPr>
        <p:txBody>
          <a:bodyPr wrap="square" rtlCol="0">
            <a:spAutoFit/>
          </a:bodyPr>
          <a:lstStyle/>
          <a:p>
            <a:r>
              <a:rPr lang="en-US" dirty="0"/>
              <a:t>4</a:t>
            </a:r>
          </a:p>
        </p:txBody>
      </p:sp>
      <p:sp>
        <p:nvSpPr>
          <p:cNvPr id="22" name="Rectangle 21">
            <a:extLst>
              <a:ext uri="{FF2B5EF4-FFF2-40B4-BE49-F238E27FC236}">
                <a16:creationId xmlns:a16="http://schemas.microsoft.com/office/drawing/2014/main" id="{8957F936-BBA5-4D61-946F-BA4AC934CAED}"/>
              </a:ext>
            </a:extLst>
          </p:cNvPr>
          <p:cNvSpPr/>
          <p:nvPr/>
        </p:nvSpPr>
        <p:spPr>
          <a:xfrm>
            <a:off x="5873469" y="2911784"/>
            <a:ext cx="2103929" cy="1836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EA70FDB-2FE7-4380-AD77-789D85F23F4F}"/>
              </a:ext>
            </a:extLst>
          </p:cNvPr>
          <p:cNvCxnSpPr/>
          <p:nvPr/>
        </p:nvCxnSpPr>
        <p:spPr>
          <a:xfrm>
            <a:off x="6537016" y="2911784"/>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13CC3ED-9AED-4AD5-9706-9AFAE0BA4929}"/>
              </a:ext>
            </a:extLst>
          </p:cNvPr>
          <p:cNvCxnSpPr/>
          <p:nvPr/>
        </p:nvCxnSpPr>
        <p:spPr>
          <a:xfrm>
            <a:off x="7296318" y="2911784"/>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313FEF0-19D9-4640-9025-FFBFEED48507}"/>
              </a:ext>
            </a:extLst>
          </p:cNvPr>
          <p:cNvCxnSpPr>
            <a:cxnSpLocks/>
          </p:cNvCxnSpPr>
          <p:nvPr/>
        </p:nvCxnSpPr>
        <p:spPr>
          <a:xfrm>
            <a:off x="5872121" y="4140424"/>
            <a:ext cx="210527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2CD36E6-E1C8-4215-A0DA-4E693B4288EC}"/>
              </a:ext>
            </a:extLst>
          </p:cNvPr>
          <p:cNvCxnSpPr>
            <a:cxnSpLocks/>
          </p:cNvCxnSpPr>
          <p:nvPr/>
        </p:nvCxnSpPr>
        <p:spPr>
          <a:xfrm>
            <a:off x="5873469" y="3492387"/>
            <a:ext cx="2103929"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61DDC4D5-0FE6-4B9B-8C3D-539DAC9D4BBB}"/>
              </a:ext>
            </a:extLst>
          </p:cNvPr>
          <p:cNvSpPr txBox="1"/>
          <p:nvPr/>
        </p:nvSpPr>
        <p:spPr>
          <a:xfrm>
            <a:off x="6703745" y="3631740"/>
            <a:ext cx="442028" cy="369332"/>
          </a:xfrm>
          <a:prstGeom prst="rect">
            <a:avLst/>
          </a:prstGeom>
          <a:noFill/>
        </p:spPr>
        <p:txBody>
          <a:bodyPr wrap="square" rtlCol="0">
            <a:spAutoFit/>
          </a:bodyPr>
          <a:lstStyle/>
          <a:p>
            <a:r>
              <a:rPr lang="en-US" dirty="0"/>
              <a:t>19</a:t>
            </a:r>
          </a:p>
        </p:txBody>
      </p:sp>
      <p:sp>
        <p:nvSpPr>
          <p:cNvPr id="28" name="Arrow: Down 27">
            <a:extLst>
              <a:ext uri="{FF2B5EF4-FFF2-40B4-BE49-F238E27FC236}">
                <a16:creationId xmlns:a16="http://schemas.microsoft.com/office/drawing/2014/main" id="{D9685F5A-2BF2-407D-8930-BD6C2AC69EB7}"/>
              </a:ext>
            </a:extLst>
          </p:cNvPr>
          <p:cNvSpPr/>
          <p:nvPr/>
        </p:nvSpPr>
        <p:spPr>
          <a:xfrm rot="16200000">
            <a:off x="3843717" y="3656250"/>
            <a:ext cx="1027688" cy="8510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2F5CF4C-5D20-4736-8D20-D6F3E452DD66}"/>
              </a:ext>
            </a:extLst>
          </p:cNvPr>
          <p:cNvSpPr txBox="1"/>
          <p:nvPr/>
        </p:nvSpPr>
        <p:spPr>
          <a:xfrm>
            <a:off x="3580604" y="3046885"/>
            <a:ext cx="1533563" cy="400110"/>
          </a:xfrm>
          <a:prstGeom prst="rect">
            <a:avLst/>
          </a:prstGeom>
          <a:noFill/>
        </p:spPr>
        <p:txBody>
          <a:bodyPr wrap="square" rtlCol="0">
            <a:spAutoFit/>
          </a:bodyPr>
          <a:lstStyle/>
          <a:p>
            <a:r>
              <a:rPr lang="en-US" dirty="0"/>
              <a:t>Function </a:t>
            </a:r>
            <a:r>
              <a:rPr lang="en-US" sz="2000" i="1" dirty="0"/>
              <a:t>f(x)</a:t>
            </a:r>
            <a:endParaRPr lang="en-US" i="1"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98066A4-AE63-4EE2-A11B-A52B9D5C772A}"/>
                  </a:ext>
                </a:extLst>
              </p:cNvPr>
              <p:cNvSpPr txBox="1"/>
              <p:nvPr/>
            </p:nvSpPr>
            <p:spPr>
              <a:xfrm>
                <a:off x="921896" y="5394690"/>
                <a:ext cx="2029200" cy="703013"/>
              </a:xfrm>
              <a:prstGeom prst="rect">
                <a:avLst/>
              </a:prstGeom>
              <a:noFill/>
            </p:spPr>
            <p:txBody>
              <a:bodyPr wrap="square" rtlCol="0">
                <a:spAutoFit/>
              </a:bodyPr>
              <a:lstStyle/>
              <a:p>
                <a:r>
                  <a:rPr lang="en-US" sz="2800" i="1" dirty="0">
                    <a:solidFill>
                      <a:srgbClr val="FF0000"/>
                    </a:solidFill>
                  </a:rPr>
                  <a:t>f(x) </a:t>
                </a:r>
                <a:r>
                  <a:rPr lang="en-US" sz="2800" dirty="0">
                    <a:solidFill>
                      <a:srgbClr val="FF0000"/>
                    </a:solidFill>
                  </a:rPr>
                  <a:t>=</a:t>
                </a:r>
                <a14:m>
                  <m:oMath xmlns:m="http://schemas.openxmlformats.org/officeDocument/2006/math">
                    <m:f>
                      <m:fPr>
                        <m:ctrlPr>
                          <a:rPr lang="en-US" sz="2800" i="1" smtClean="0">
                            <a:solidFill>
                              <a:srgbClr val="FF0000"/>
                            </a:solidFill>
                            <a:latin typeface="Cambria Math" panose="02040503050406030204" pitchFamily="18" charset="0"/>
                          </a:rPr>
                        </m:ctrlPr>
                      </m:fPr>
                      <m:num>
                        <m:r>
                          <a:rPr lang="en-US" sz="2800" b="0" i="1" smtClean="0">
                            <a:solidFill>
                              <a:srgbClr val="FF0000"/>
                            </a:solidFill>
                            <a:latin typeface="Cambria Math" panose="02040503050406030204" pitchFamily="18" charset="0"/>
                          </a:rPr>
                          <m:t>1</m:t>
                        </m:r>
                      </m:num>
                      <m:den>
                        <m:r>
                          <a:rPr lang="en-US" sz="2800" b="0" i="1" smtClean="0">
                            <a:solidFill>
                              <a:srgbClr val="FF0000"/>
                            </a:solidFill>
                            <a:latin typeface="Cambria Math" panose="02040503050406030204" pitchFamily="18" charset="0"/>
                          </a:rPr>
                          <m:t>𝑛</m:t>
                        </m:r>
                      </m:den>
                    </m:f>
                    <m:nary>
                      <m:naryPr>
                        <m:chr m:val="∑"/>
                        <m:ctrlPr>
                          <a:rPr lang="en-US" sz="2800" i="1" smtClean="0">
                            <a:solidFill>
                              <a:srgbClr val="FF0000"/>
                            </a:solidFill>
                            <a:latin typeface="Cambria Math" panose="02040503050406030204" pitchFamily="18" charset="0"/>
                          </a:rPr>
                        </m:ctrlPr>
                      </m:naryPr>
                      <m:sub>
                        <m:r>
                          <m:rPr>
                            <m:brk m:alnAt="23"/>
                          </m:rPr>
                          <a:rPr lang="en-US" sz="2800" b="0" i="1" smtClean="0">
                            <a:solidFill>
                              <a:srgbClr val="FF0000"/>
                            </a:solidFill>
                            <a:latin typeface="Cambria Math" panose="02040503050406030204" pitchFamily="18" charset="0"/>
                          </a:rPr>
                          <m:t>𝑖</m:t>
                        </m:r>
                      </m:sub>
                      <m:sup>
                        <m:r>
                          <a:rPr lang="en-US" sz="2800" b="0" i="1" smtClean="0">
                            <a:solidFill>
                              <a:srgbClr val="FF0000"/>
                            </a:solidFill>
                            <a:latin typeface="Cambria Math" panose="02040503050406030204" pitchFamily="18" charset="0"/>
                          </a:rPr>
                          <m:t>𝑛</m:t>
                        </m:r>
                      </m:sup>
                      <m:e>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𝑥</m:t>
                            </m:r>
                          </m:e>
                          <m:sub>
                            <m:r>
                              <a:rPr lang="en-US" sz="2800" b="0" i="1" smtClean="0">
                                <a:solidFill>
                                  <a:srgbClr val="FF0000"/>
                                </a:solidFill>
                                <a:latin typeface="Cambria Math" panose="02040503050406030204" pitchFamily="18" charset="0"/>
                              </a:rPr>
                              <m:t>𝑖</m:t>
                            </m:r>
                          </m:sub>
                        </m:sSub>
                      </m:e>
                    </m:nary>
                  </m:oMath>
                </a14:m>
                <a:endParaRPr lang="en-US" sz="2800" dirty="0"/>
              </a:p>
            </p:txBody>
          </p:sp>
        </mc:Choice>
        <mc:Fallback xmlns="">
          <p:sp>
            <p:nvSpPr>
              <p:cNvPr id="30" name="TextBox 29">
                <a:extLst>
                  <a:ext uri="{FF2B5EF4-FFF2-40B4-BE49-F238E27FC236}">
                    <a16:creationId xmlns:a16="http://schemas.microsoft.com/office/drawing/2014/main" id="{B98066A4-AE63-4EE2-A11B-A52B9D5C772A}"/>
                  </a:ext>
                </a:extLst>
              </p:cNvPr>
              <p:cNvSpPr txBox="1">
                <a:spLocks noRot="1" noChangeAspect="1" noMove="1" noResize="1" noEditPoints="1" noAdjustHandles="1" noChangeArrowheads="1" noChangeShapeType="1" noTextEdit="1"/>
              </p:cNvSpPr>
              <p:nvPr/>
            </p:nvSpPr>
            <p:spPr>
              <a:xfrm>
                <a:off x="921896" y="5394690"/>
                <a:ext cx="2029200" cy="703013"/>
              </a:xfrm>
              <a:prstGeom prst="rect">
                <a:avLst/>
              </a:prstGeom>
              <a:blipFill>
                <a:blip r:embed="rId2"/>
                <a:stretch>
                  <a:fillRect l="-6006" b="-1217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2894D6A7-2F2E-4D4E-B639-5F50079C70DF}"/>
              </a:ext>
            </a:extLst>
          </p:cNvPr>
          <p:cNvSpPr txBox="1"/>
          <p:nvPr/>
        </p:nvSpPr>
        <p:spPr>
          <a:xfrm>
            <a:off x="3059081" y="5481395"/>
            <a:ext cx="4798970" cy="954107"/>
          </a:xfrm>
          <a:prstGeom prst="rect">
            <a:avLst/>
          </a:prstGeom>
          <a:noFill/>
        </p:spPr>
        <p:txBody>
          <a:bodyPr wrap="square" rtlCol="0">
            <a:spAutoFit/>
          </a:bodyPr>
          <a:lstStyle/>
          <a:p>
            <a:r>
              <a:rPr lang="en-US" sz="2800" i="1" dirty="0">
                <a:solidFill>
                  <a:srgbClr val="FF0000"/>
                </a:solidFill>
              </a:rPr>
              <a:t>Mean filtering/ moving average</a:t>
            </a:r>
          </a:p>
          <a:p>
            <a:r>
              <a:rPr lang="en-US" sz="2800" i="1" dirty="0">
                <a:solidFill>
                  <a:srgbClr val="FF0000"/>
                </a:solidFill>
              </a:rPr>
              <a:t>Removes sharp features</a:t>
            </a:r>
            <a:endParaRPr lang="en-US" sz="2800" dirty="0"/>
          </a:p>
        </p:txBody>
      </p:sp>
    </p:spTree>
    <p:extLst>
      <p:ext uri="{BB962C8B-B14F-4D97-AF65-F5344CB8AC3E}">
        <p14:creationId xmlns:p14="http://schemas.microsoft.com/office/powerpoint/2010/main" val="1853271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6C7B8-822F-459C-B6BD-1ABBB2CDB5C0}"/>
              </a:ext>
            </a:extLst>
          </p:cNvPr>
          <p:cNvSpPr>
            <a:spLocks noGrp="1"/>
          </p:cNvSpPr>
          <p:nvPr>
            <p:ph type="title"/>
          </p:nvPr>
        </p:nvSpPr>
        <p:spPr/>
        <p:txBody>
          <a:bodyPr/>
          <a:lstStyle/>
          <a:p>
            <a:r>
              <a:rPr lang="en-US" dirty="0"/>
              <a:t>Smoothing with a mean filter</a:t>
            </a:r>
          </a:p>
        </p:txBody>
      </p:sp>
      <p:pic>
        <p:nvPicPr>
          <p:cNvPr id="3" name="Picture 3">
            <a:extLst>
              <a:ext uri="{FF2B5EF4-FFF2-40B4-BE49-F238E27FC236}">
                <a16:creationId xmlns:a16="http://schemas.microsoft.com/office/drawing/2014/main" id="{BDEF4D82-7CEE-4EF8-8006-ECD6A1C31D84}"/>
              </a:ext>
            </a:extLst>
          </p:cNvPr>
          <p:cNvPicPr>
            <a:picLocks noChangeAspect="1" noChangeArrowheads="1"/>
          </p:cNvPicPr>
          <p:nvPr/>
        </p:nvPicPr>
        <p:blipFill>
          <a:blip r:embed="rId2" cstate="print"/>
          <a:srcRect/>
          <a:stretch>
            <a:fillRect/>
          </a:stretch>
        </p:blipFill>
        <p:spPr bwMode="auto">
          <a:xfrm>
            <a:off x="628650" y="2027055"/>
            <a:ext cx="3787073" cy="3787073"/>
          </a:xfrm>
          <a:prstGeom prst="rect">
            <a:avLst/>
          </a:prstGeom>
          <a:noFill/>
          <a:ln w="9525">
            <a:noFill/>
            <a:miter lim="800000"/>
            <a:headEnd/>
            <a:tailEnd/>
          </a:ln>
        </p:spPr>
      </p:pic>
      <p:pic>
        <p:nvPicPr>
          <p:cNvPr id="4" name="Picture 4">
            <a:extLst>
              <a:ext uri="{FF2B5EF4-FFF2-40B4-BE49-F238E27FC236}">
                <a16:creationId xmlns:a16="http://schemas.microsoft.com/office/drawing/2014/main" id="{545BF039-A400-456E-B943-FB0BC0DF5C66}"/>
              </a:ext>
            </a:extLst>
          </p:cNvPr>
          <p:cNvPicPr>
            <a:picLocks noChangeAspect="1" noChangeArrowheads="1"/>
          </p:cNvPicPr>
          <p:nvPr/>
        </p:nvPicPr>
        <p:blipFill>
          <a:blip r:embed="rId3" cstate="print"/>
          <a:srcRect/>
          <a:stretch>
            <a:fillRect/>
          </a:stretch>
        </p:blipFill>
        <p:spPr bwMode="auto">
          <a:xfrm>
            <a:off x="4415723" y="2027055"/>
            <a:ext cx="3787073" cy="3787073"/>
          </a:xfrm>
          <a:prstGeom prst="rect">
            <a:avLst/>
          </a:prstGeom>
          <a:noFill/>
          <a:ln w="9525">
            <a:noFill/>
            <a:miter lim="800000"/>
            <a:headEnd/>
            <a:tailEnd/>
          </a:ln>
        </p:spPr>
      </p:pic>
    </p:spTree>
    <p:extLst>
      <p:ext uri="{BB962C8B-B14F-4D97-AF65-F5344CB8AC3E}">
        <p14:creationId xmlns:p14="http://schemas.microsoft.com/office/powerpoint/2010/main" val="3955336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D3FB-3EEB-4EBE-B900-14B81EBE5BEE}"/>
              </a:ext>
            </a:extLst>
          </p:cNvPr>
          <p:cNvSpPr>
            <a:spLocks noGrp="1"/>
          </p:cNvSpPr>
          <p:nvPr>
            <p:ph type="title"/>
          </p:nvPr>
        </p:nvSpPr>
        <p:spPr/>
        <p:txBody>
          <a:bodyPr/>
          <a:lstStyle/>
          <a:p>
            <a:r>
              <a:rPr lang="en-US" dirty="0"/>
              <a:t>Sharpening</a:t>
            </a:r>
          </a:p>
        </p:txBody>
      </p:sp>
      <p:pic>
        <p:nvPicPr>
          <p:cNvPr id="3" name="Picture 2">
            <a:extLst>
              <a:ext uri="{FF2B5EF4-FFF2-40B4-BE49-F238E27FC236}">
                <a16:creationId xmlns:a16="http://schemas.microsoft.com/office/drawing/2014/main" id="{32B814CA-D64E-4810-A45E-9841107D0672}"/>
              </a:ext>
            </a:extLst>
          </p:cNvPr>
          <p:cNvPicPr>
            <a:picLocks noChangeAspect="1" noChangeArrowheads="1"/>
          </p:cNvPicPr>
          <p:nvPr/>
        </p:nvPicPr>
        <p:blipFill>
          <a:blip r:embed="rId2" cstate="print"/>
          <a:srcRect t="18013"/>
          <a:stretch>
            <a:fillRect/>
          </a:stretch>
        </p:blipFill>
        <p:spPr bwMode="auto">
          <a:xfrm>
            <a:off x="284569" y="2072910"/>
            <a:ext cx="7586663" cy="4356100"/>
          </a:xfrm>
          <a:prstGeom prst="rect">
            <a:avLst/>
          </a:prstGeom>
          <a:noFill/>
          <a:ln w="9525">
            <a:noFill/>
            <a:miter lim="800000"/>
            <a:headEnd/>
            <a:tailEnd/>
          </a:ln>
        </p:spPr>
      </p:pic>
      <p:sp>
        <p:nvSpPr>
          <p:cNvPr id="4" name="TextBox 3">
            <a:extLst>
              <a:ext uri="{FF2B5EF4-FFF2-40B4-BE49-F238E27FC236}">
                <a16:creationId xmlns:a16="http://schemas.microsoft.com/office/drawing/2014/main" id="{F9A1CDF1-463E-4BE0-8996-7D1D4F9CCF93}"/>
              </a:ext>
            </a:extLst>
          </p:cNvPr>
          <p:cNvSpPr txBox="1"/>
          <p:nvPr/>
        </p:nvSpPr>
        <p:spPr>
          <a:xfrm>
            <a:off x="772668" y="1640529"/>
            <a:ext cx="4762284" cy="523220"/>
          </a:xfrm>
          <a:prstGeom prst="rect">
            <a:avLst/>
          </a:prstGeom>
          <a:noFill/>
        </p:spPr>
        <p:txBody>
          <a:bodyPr wrap="square" rtlCol="0">
            <a:spAutoFit/>
          </a:bodyPr>
          <a:lstStyle/>
          <a:p>
            <a:r>
              <a:rPr lang="en-US" sz="2400" dirty="0"/>
              <a:t>Sharpening function </a:t>
            </a:r>
            <a:r>
              <a:rPr lang="en-US" sz="2800" i="1" dirty="0"/>
              <a:t>g(x) = 2x-</a:t>
            </a:r>
            <a:r>
              <a:rPr lang="en-US" sz="2800" i="1" dirty="0">
                <a:solidFill>
                  <a:srgbClr val="FF0000"/>
                </a:solidFill>
              </a:rPr>
              <a:t>f(x)</a:t>
            </a:r>
            <a:r>
              <a:rPr lang="en-US" sz="2800" i="1" dirty="0"/>
              <a:t>,</a:t>
            </a:r>
            <a:r>
              <a:rPr lang="en-US" sz="2800" i="1" dirty="0">
                <a:solidFill>
                  <a:srgbClr val="FF0000"/>
                </a:solidFill>
              </a:rPr>
              <a:t> </a:t>
            </a:r>
            <a:endParaRPr lang="en-US" sz="2400" i="1"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F477A4-1B8F-442C-8EF8-14995B696718}"/>
                  </a:ext>
                </a:extLst>
              </p:cNvPr>
              <p:cNvSpPr txBox="1"/>
              <p:nvPr/>
            </p:nvSpPr>
            <p:spPr>
              <a:xfrm>
                <a:off x="5842032" y="1530293"/>
                <a:ext cx="2029200" cy="703013"/>
              </a:xfrm>
              <a:prstGeom prst="rect">
                <a:avLst/>
              </a:prstGeom>
              <a:noFill/>
            </p:spPr>
            <p:txBody>
              <a:bodyPr wrap="square" rtlCol="0">
                <a:spAutoFit/>
              </a:bodyPr>
              <a:lstStyle/>
              <a:p>
                <a:r>
                  <a:rPr lang="en-US" sz="2800" i="1" dirty="0">
                    <a:solidFill>
                      <a:srgbClr val="FF0000"/>
                    </a:solidFill>
                  </a:rPr>
                  <a:t>f(x) </a:t>
                </a:r>
                <a:r>
                  <a:rPr lang="en-US" sz="2800" dirty="0">
                    <a:solidFill>
                      <a:srgbClr val="FF0000"/>
                    </a:solidFill>
                  </a:rPr>
                  <a:t>=</a:t>
                </a:r>
                <a14:m>
                  <m:oMath xmlns:m="http://schemas.openxmlformats.org/officeDocument/2006/math">
                    <m:f>
                      <m:fPr>
                        <m:ctrlPr>
                          <a:rPr lang="en-US" sz="2800" i="1" smtClean="0">
                            <a:solidFill>
                              <a:srgbClr val="FF0000"/>
                            </a:solidFill>
                            <a:latin typeface="Cambria Math" panose="02040503050406030204" pitchFamily="18" charset="0"/>
                          </a:rPr>
                        </m:ctrlPr>
                      </m:fPr>
                      <m:num>
                        <m:r>
                          <a:rPr lang="en-US" sz="2800" b="0" i="1" smtClean="0">
                            <a:solidFill>
                              <a:srgbClr val="FF0000"/>
                            </a:solidFill>
                            <a:latin typeface="Cambria Math" panose="02040503050406030204" pitchFamily="18" charset="0"/>
                          </a:rPr>
                          <m:t>1</m:t>
                        </m:r>
                      </m:num>
                      <m:den>
                        <m:r>
                          <a:rPr lang="en-US" sz="2800" b="0" i="1" smtClean="0">
                            <a:solidFill>
                              <a:srgbClr val="FF0000"/>
                            </a:solidFill>
                            <a:latin typeface="Cambria Math" panose="02040503050406030204" pitchFamily="18" charset="0"/>
                          </a:rPr>
                          <m:t>𝑛</m:t>
                        </m:r>
                      </m:den>
                    </m:f>
                    <m:nary>
                      <m:naryPr>
                        <m:chr m:val="∑"/>
                        <m:ctrlPr>
                          <a:rPr lang="en-US" sz="2800" i="1" smtClean="0">
                            <a:solidFill>
                              <a:srgbClr val="FF0000"/>
                            </a:solidFill>
                            <a:latin typeface="Cambria Math" panose="02040503050406030204" pitchFamily="18" charset="0"/>
                          </a:rPr>
                        </m:ctrlPr>
                      </m:naryPr>
                      <m:sub>
                        <m:r>
                          <m:rPr>
                            <m:brk m:alnAt="23"/>
                          </m:rPr>
                          <a:rPr lang="en-US" sz="2800" b="0" i="1" smtClean="0">
                            <a:solidFill>
                              <a:srgbClr val="FF0000"/>
                            </a:solidFill>
                            <a:latin typeface="Cambria Math" panose="02040503050406030204" pitchFamily="18" charset="0"/>
                          </a:rPr>
                          <m:t>𝑖</m:t>
                        </m:r>
                      </m:sub>
                      <m:sup>
                        <m:r>
                          <a:rPr lang="en-US" sz="2800" b="0" i="1" smtClean="0">
                            <a:solidFill>
                              <a:srgbClr val="FF0000"/>
                            </a:solidFill>
                            <a:latin typeface="Cambria Math" panose="02040503050406030204" pitchFamily="18" charset="0"/>
                          </a:rPr>
                          <m:t>𝑛</m:t>
                        </m:r>
                      </m:sup>
                      <m:e>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𝑥</m:t>
                            </m:r>
                          </m:e>
                          <m:sub>
                            <m:r>
                              <a:rPr lang="en-US" sz="2800" b="0" i="1" smtClean="0">
                                <a:solidFill>
                                  <a:srgbClr val="FF0000"/>
                                </a:solidFill>
                                <a:latin typeface="Cambria Math" panose="02040503050406030204" pitchFamily="18" charset="0"/>
                              </a:rPr>
                              <m:t>𝑖</m:t>
                            </m:r>
                          </m:sub>
                        </m:sSub>
                      </m:e>
                    </m:nary>
                  </m:oMath>
                </a14:m>
                <a:endParaRPr lang="en-US" sz="2800" dirty="0"/>
              </a:p>
            </p:txBody>
          </p:sp>
        </mc:Choice>
        <mc:Fallback xmlns="">
          <p:sp>
            <p:nvSpPr>
              <p:cNvPr id="5" name="TextBox 4">
                <a:extLst>
                  <a:ext uri="{FF2B5EF4-FFF2-40B4-BE49-F238E27FC236}">
                    <a16:creationId xmlns:a16="http://schemas.microsoft.com/office/drawing/2014/main" id="{B4F477A4-1B8F-442C-8EF8-14995B696718}"/>
                  </a:ext>
                </a:extLst>
              </p:cNvPr>
              <p:cNvSpPr txBox="1">
                <a:spLocks noRot="1" noChangeAspect="1" noMove="1" noResize="1" noEditPoints="1" noAdjustHandles="1" noChangeArrowheads="1" noChangeShapeType="1" noTextEdit="1"/>
              </p:cNvSpPr>
              <p:nvPr/>
            </p:nvSpPr>
            <p:spPr>
              <a:xfrm>
                <a:off x="5842032" y="1530293"/>
                <a:ext cx="2029200" cy="703013"/>
              </a:xfrm>
              <a:prstGeom prst="rect">
                <a:avLst/>
              </a:prstGeom>
              <a:blipFill>
                <a:blip r:embed="rId3"/>
                <a:stretch>
                  <a:fillRect l="-6006" b="-12174"/>
                </a:stretch>
              </a:blipFill>
            </p:spPr>
            <p:txBody>
              <a:bodyPr/>
              <a:lstStyle/>
              <a:p>
                <a:r>
                  <a:rPr lang="en-US">
                    <a:noFill/>
                  </a:rPr>
                  <a:t> </a:t>
                </a:r>
              </a:p>
            </p:txBody>
          </p:sp>
        </mc:Fallback>
      </mc:AlternateContent>
    </p:spTree>
    <p:extLst>
      <p:ext uri="{BB962C8B-B14F-4D97-AF65-F5344CB8AC3E}">
        <p14:creationId xmlns:p14="http://schemas.microsoft.com/office/powerpoint/2010/main" val="116385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4843-5C04-4836-9100-445A740D5239}"/>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FF25EA18-DA4B-4A27-9624-681A155C8B8F}"/>
              </a:ext>
            </a:extLst>
          </p:cNvPr>
          <p:cNvSpPr>
            <a:spLocks noGrp="1"/>
          </p:cNvSpPr>
          <p:nvPr>
            <p:ph idx="1"/>
          </p:nvPr>
        </p:nvSpPr>
        <p:spPr/>
        <p:txBody>
          <a:bodyPr>
            <a:normAutofit fontScale="92500" lnSpcReduction="20000"/>
          </a:bodyPr>
          <a:lstStyle/>
          <a:p>
            <a:r>
              <a:rPr lang="en-US" dirty="0"/>
              <a:t>Image Formation</a:t>
            </a:r>
          </a:p>
          <a:p>
            <a:pPr lvl="1"/>
            <a:r>
              <a:rPr lang="en-US" dirty="0"/>
              <a:t>Coordinate systems</a:t>
            </a:r>
          </a:p>
          <a:p>
            <a:pPr lvl="1"/>
            <a:r>
              <a:rPr lang="en-US" dirty="0"/>
              <a:t>Digitization and quantization</a:t>
            </a:r>
          </a:p>
          <a:p>
            <a:pPr lvl="1"/>
            <a:r>
              <a:rPr lang="en-US" dirty="0"/>
              <a:t>Resolution</a:t>
            </a:r>
          </a:p>
          <a:p>
            <a:r>
              <a:rPr lang="en-US" dirty="0"/>
              <a:t>Image Enhancement</a:t>
            </a:r>
          </a:p>
          <a:p>
            <a:pPr lvl="1"/>
            <a:r>
              <a:rPr lang="en-US" dirty="0"/>
              <a:t>Filtering and transformations</a:t>
            </a:r>
          </a:p>
          <a:p>
            <a:pPr lvl="1"/>
            <a:r>
              <a:rPr lang="en-US" dirty="0"/>
              <a:t>Registration</a:t>
            </a:r>
          </a:p>
          <a:p>
            <a:r>
              <a:rPr lang="en-US" dirty="0"/>
              <a:t>Image Analysis</a:t>
            </a:r>
          </a:p>
          <a:p>
            <a:pPr lvl="1"/>
            <a:r>
              <a:rPr lang="en-US" dirty="0"/>
              <a:t>Segmentation</a:t>
            </a:r>
          </a:p>
          <a:p>
            <a:r>
              <a:rPr lang="en-US" dirty="0"/>
              <a:t>Image Visualization</a:t>
            </a:r>
          </a:p>
          <a:p>
            <a:pPr lvl="1"/>
            <a:r>
              <a:rPr lang="en-US" dirty="0"/>
              <a:t>Surface reconstruction </a:t>
            </a:r>
          </a:p>
          <a:p>
            <a:pPr lvl="1"/>
            <a:r>
              <a:rPr lang="en-US" dirty="0"/>
              <a:t>Display</a:t>
            </a:r>
          </a:p>
          <a:p>
            <a:endParaRPr lang="en-US" dirty="0"/>
          </a:p>
          <a:p>
            <a:pPr lvl="1"/>
            <a:endParaRPr lang="en-US" dirty="0"/>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948957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4D65-B043-4474-8294-4FEE6F54E769}"/>
              </a:ext>
            </a:extLst>
          </p:cNvPr>
          <p:cNvSpPr>
            <a:spLocks noGrp="1"/>
          </p:cNvSpPr>
          <p:nvPr>
            <p:ph type="title"/>
          </p:nvPr>
        </p:nvSpPr>
        <p:spPr/>
        <p:txBody>
          <a:bodyPr/>
          <a:lstStyle/>
          <a:p>
            <a:r>
              <a:rPr lang="en-US" dirty="0"/>
              <a:t>Convolution</a:t>
            </a:r>
          </a:p>
        </p:txBody>
      </p:sp>
      <p:sp>
        <p:nvSpPr>
          <p:cNvPr id="3" name="Rectangle 2">
            <a:extLst>
              <a:ext uri="{FF2B5EF4-FFF2-40B4-BE49-F238E27FC236}">
                <a16:creationId xmlns:a16="http://schemas.microsoft.com/office/drawing/2014/main" id="{6A6E0682-D168-4B64-8495-D6A6CF9E1174}"/>
              </a:ext>
            </a:extLst>
          </p:cNvPr>
          <p:cNvSpPr>
            <a:spLocks noChangeArrowheads="1"/>
          </p:cNvSpPr>
          <p:nvPr/>
        </p:nvSpPr>
        <p:spPr bwMode="auto">
          <a:xfrm>
            <a:off x="628650" y="1902147"/>
            <a:ext cx="682411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indent="-285750">
              <a:buFont typeface="Arial" panose="020B0604020202020204" pitchFamily="34" charset="0"/>
              <a:buChar char="•"/>
            </a:pPr>
            <a:r>
              <a:rPr lang="en-US" altLang="en-US" sz="2000" dirty="0"/>
              <a:t>Replace each pixel with a linear combination of pixels in local neighborhood</a:t>
            </a:r>
          </a:p>
          <a:p>
            <a:pPr marL="285750" indent="-285750">
              <a:buFont typeface="Arial" panose="020B0604020202020204" pitchFamily="34" charset="0"/>
              <a:buChar char="•"/>
            </a:pPr>
            <a:r>
              <a:rPr lang="en-US" altLang="en-US" sz="2000" dirty="0"/>
              <a:t>The weights are determined  by the filter’s kernel and determine the effect of the filter</a:t>
            </a:r>
          </a:p>
          <a:p>
            <a:pPr marL="285750" indent="-285750">
              <a:buFont typeface="Arial" panose="020B0604020202020204" pitchFamily="34" charset="0"/>
              <a:buChar char="•"/>
            </a:pPr>
            <a:r>
              <a:rPr lang="en-US" altLang="en-US" sz="2000" dirty="0"/>
              <a:t>The kernel is shifted to each pixel location </a:t>
            </a:r>
          </a:p>
          <a:p>
            <a:pPr marL="285750" indent="-285750">
              <a:buFont typeface="Arial" panose="020B0604020202020204" pitchFamily="34" charset="0"/>
              <a:buChar char="•"/>
            </a:pPr>
            <a:endParaRPr lang="en-US" altLang="en-US" sz="2000" dirty="0"/>
          </a:p>
          <a:p>
            <a:r>
              <a:rPr lang="en-US" altLang="en-US" sz="2000" dirty="0"/>
              <a:t>From the previous mean filter example, the kernel is:</a:t>
            </a:r>
          </a:p>
          <a:p>
            <a:endParaRPr lang="en-US" altLang="en-US" dirty="0"/>
          </a:p>
          <a:p>
            <a:endParaRPr lang="en-US" altLang="en-US" dirty="0"/>
          </a:p>
        </p:txBody>
      </p:sp>
      <p:pic>
        <p:nvPicPr>
          <p:cNvPr id="4" name="table">
            <a:extLst>
              <a:ext uri="{FF2B5EF4-FFF2-40B4-BE49-F238E27FC236}">
                <a16:creationId xmlns:a16="http://schemas.microsoft.com/office/drawing/2014/main" id="{1D1D6236-1240-4FFD-A96E-8E7A34AFA07F}"/>
              </a:ext>
            </a:extLst>
          </p:cNvPr>
          <p:cNvPicPr>
            <a:picLocks noChangeAspect="1"/>
          </p:cNvPicPr>
          <p:nvPr/>
        </p:nvPicPr>
        <p:blipFill>
          <a:blip r:embed="rId2"/>
          <a:stretch>
            <a:fillRect/>
          </a:stretch>
        </p:blipFill>
        <p:spPr>
          <a:xfrm>
            <a:off x="2598969" y="4448254"/>
            <a:ext cx="1240728" cy="131159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59B598-58B8-49DB-BD9B-BDB3071B0CAB}"/>
                  </a:ext>
                </a:extLst>
              </p:cNvPr>
              <p:cNvSpPr txBox="1"/>
              <p:nvPr/>
            </p:nvSpPr>
            <p:spPr>
              <a:xfrm>
                <a:off x="1116768" y="4757129"/>
                <a:ext cx="1482201"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9</m:t>
                          </m:r>
                        </m:den>
                      </m:f>
                    </m:oMath>
                  </m:oMathPara>
                </a14:m>
                <a:endParaRPr lang="en-US" sz="2400" dirty="0"/>
              </a:p>
            </p:txBody>
          </p:sp>
        </mc:Choice>
        <mc:Fallback xmlns="">
          <p:sp>
            <p:nvSpPr>
              <p:cNvPr id="7" name="TextBox 6">
                <a:extLst>
                  <a:ext uri="{FF2B5EF4-FFF2-40B4-BE49-F238E27FC236}">
                    <a16:creationId xmlns:a16="http://schemas.microsoft.com/office/drawing/2014/main" id="{6759B598-58B8-49DB-BD9B-BDB3071B0CAB}"/>
                  </a:ext>
                </a:extLst>
              </p:cNvPr>
              <p:cNvSpPr txBox="1">
                <a:spLocks noRot="1" noChangeAspect="1" noMove="1" noResize="1" noEditPoints="1" noAdjustHandles="1" noChangeArrowheads="1" noChangeShapeType="1" noTextEdit="1"/>
              </p:cNvSpPr>
              <p:nvPr/>
            </p:nvSpPr>
            <p:spPr>
              <a:xfrm>
                <a:off x="1116768" y="4757129"/>
                <a:ext cx="1482201" cy="69384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5204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D3E75-EAC5-451C-8D59-1314FACF8952}"/>
              </a:ext>
            </a:extLst>
          </p:cNvPr>
          <p:cNvSpPr>
            <a:spLocks noGrp="1"/>
          </p:cNvSpPr>
          <p:nvPr>
            <p:ph type="title"/>
          </p:nvPr>
        </p:nvSpPr>
        <p:spPr/>
        <p:txBody>
          <a:bodyPr/>
          <a:lstStyle/>
          <a:p>
            <a:r>
              <a:rPr lang="en-US" dirty="0"/>
              <a:t>Convolution in 1D</a:t>
            </a:r>
          </a:p>
        </p:txBody>
      </p:sp>
      <p:pic>
        <p:nvPicPr>
          <p:cNvPr id="3074" name="Picture 2" descr="https://upload.wikimedia.org/wikipedia/commons/thumb/2/21/Comparison_convolution_correlation.svg/1280px-Comparison_convolution_correlation.svg.png">
            <a:extLst>
              <a:ext uri="{FF2B5EF4-FFF2-40B4-BE49-F238E27FC236}">
                <a16:creationId xmlns:a16="http://schemas.microsoft.com/office/drawing/2014/main" id="{62584F9B-7540-48EB-9AAD-AE288C24A0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13" r="68230" b="69981"/>
          <a:stretch/>
        </p:blipFill>
        <p:spPr bwMode="auto">
          <a:xfrm>
            <a:off x="1251905" y="3977927"/>
            <a:ext cx="2905041" cy="146801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E9FEB0E-1266-4772-8F21-2E3AE1AD49EB}"/>
              </a:ext>
            </a:extLst>
          </p:cNvPr>
          <p:cNvGrpSpPr/>
          <p:nvPr/>
        </p:nvGrpSpPr>
        <p:grpSpPr>
          <a:xfrm>
            <a:off x="1984154" y="2089125"/>
            <a:ext cx="4916046" cy="1049894"/>
            <a:chOff x="2085989" y="1174357"/>
            <a:chExt cx="8308147" cy="1774326"/>
          </a:xfrm>
        </p:grpSpPr>
        <p:pic>
          <p:nvPicPr>
            <p:cNvPr id="15" name="Picture 14">
              <a:extLst>
                <a:ext uri="{FF2B5EF4-FFF2-40B4-BE49-F238E27FC236}">
                  <a16:creationId xmlns:a16="http://schemas.microsoft.com/office/drawing/2014/main" id="{B99EBBB8-9BCE-4B06-9D1C-57E7297D3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861" y="1174357"/>
              <a:ext cx="8296275" cy="1666875"/>
            </a:xfrm>
            <a:prstGeom prst="rect">
              <a:avLst/>
            </a:prstGeom>
          </p:spPr>
        </p:pic>
        <p:sp>
          <p:nvSpPr>
            <p:cNvPr id="16" name="Rectangle 15">
              <a:extLst>
                <a:ext uri="{FF2B5EF4-FFF2-40B4-BE49-F238E27FC236}">
                  <a16:creationId xmlns:a16="http://schemas.microsoft.com/office/drawing/2014/main" id="{A1EC400A-3E57-45EA-B88E-523850B48075}"/>
                </a:ext>
              </a:extLst>
            </p:cNvPr>
            <p:cNvSpPr/>
            <p:nvPr/>
          </p:nvSpPr>
          <p:spPr>
            <a:xfrm>
              <a:off x="2085989" y="2382838"/>
              <a:ext cx="2815839" cy="5658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8806F7F4-8C2B-41B2-A872-8E91AF677A0D}"/>
                </a:ext>
              </a:extLst>
            </p:cNvPr>
            <p:cNvSpPr/>
            <p:nvPr/>
          </p:nvSpPr>
          <p:spPr>
            <a:xfrm>
              <a:off x="6625454" y="2359498"/>
              <a:ext cx="3443220" cy="5658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 name="Group 4">
            <a:extLst>
              <a:ext uri="{FF2B5EF4-FFF2-40B4-BE49-F238E27FC236}">
                <a16:creationId xmlns:a16="http://schemas.microsoft.com/office/drawing/2014/main" id="{3A1C041D-1A6F-4F37-BA03-9F7C477703C0}"/>
              </a:ext>
            </a:extLst>
          </p:cNvPr>
          <p:cNvGrpSpPr/>
          <p:nvPr/>
        </p:nvGrpSpPr>
        <p:grpSpPr>
          <a:xfrm>
            <a:off x="255791" y="2886392"/>
            <a:ext cx="2263190" cy="600017"/>
            <a:chOff x="1313871" y="2584059"/>
            <a:chExt cx="2571005" cy="542608"/>
          </a:xfrm>
        </p:grpSpPr>
        <p:sp>
          <p:nvSpPr>
            <p:cNvPr id="13" name="Shape 667">
              <a:extLst>
                <a:ext uri="{FF2B5EF4-FFF2-40B4-BE49-F238E27FC236}">
                  <a16:creationId xmlns:a16="http://schemas.microsoft.com/office/drawing/2014/main" id="{3BB55D66-25FA-4BF6-9881-19202B0137D2}"/>
                </a:ext>
              </a:extLst>
            </p:cNvPr>
            <p:cNvSpPr txBox="1">
              <a:spLocks/>
            </p:cNvSpPr>
            <p:nvPr/>
          </p:nvSpPr>
          <p:spPr>
            <a:xfrm>
              <a:off x="1313871" y="2711089"/>
              <a:ext cx="2263190" cy="41557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t>filtered signal</a:t>
              </a:r>
            </a:p>
          </p:txBody>
        </p:sp>
        <p:cxnSp>
          <p:nvCxnSpPr>
            <p:cNvPr id="14" name="Straight Arrow Connector 13">
              <a:extLst>
                <a:ext uri="{FF2B5EF4-FFF2-40B4-BE49-F238E27FC236}">
                  <a16:creationId xmlns:a16="http://schemas.microsoft.com/office/drawing/2014/main" id="{9FA9B9B3-6118-4723-843F-431F4AD78C95}"/>
                </a:ext>
              </a:extLst>
            </p:cNvPr>
            <p:cNvCxnSpPr/>
            <p:nvPr/>
          </p:nvCxnSpPr>
          <p:spPr>
            <a:xfrm flipV="1">
              <a:off x="3450052" y="2584059"/>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77508DC3-3A06-47A1-9818-2D1B8E858528}"/>
              </a:ext>
            </a:extLst>
          </p:cNvPr>
          <p:cNvGrpSpPr/>
          <p:nvPr/>
        </p:nvGrpSpPr>
        <p:grpSpPr>
          <a:xfrm>
            <a:off x="5743877" y="2753990"/>
            <a:ext cx="2326695" cy="673945"/>
            <a:chOff x="7678422" y="2556664"/>
            <a:chExt cx="2326695" cy="673945"/>
          </a:xfrm>
        </p:grpSpPr>
        <p:sp>
          <p:nvSpPr>
            <p:cNvPr id="11" name="Shape 667">
              <a:extLst>
                <a:ext uri="{FF2B5EF4-FFF2-40B4-BE49-F238E27FC236}">
                  <a16:creationId xmlns:a16="http://schemas.microsoft.com/office/drawing/2014/main" id="{27138E4E-1A6D-4433-ACC0-328AAB05641B}"/>
                </a:ext>
              </a:extLst>
            </p:cNvPr>
            <p:cNvSpPr txBox="1">
              <a:spLocks/>
            </p:cNvSpPr>
            <p:nvPr/>
          </p:nvSpPr>
          <p:spPr>
            <a:xfrm>
              <a:off x="7741927" y="2815031"/>
              <a:ext cx="2263190" cy="41557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t>input signal</a:t>
              </a:r>
            </a:p>
          </p:txBody>
        </p:sp>
        <p:cxnSp>
          <p:nvCxnSpPr>
            <p:cNvPr id="12" name="Straight Arrow Connector 11">
              <a:extLst>
                <a:ext uri="{FF2B5EF4-FFF2-40B4-BE49-F238E27FC236}">
                  <a16:creationId xmlns:a16="http://schemas.microsoft.com/office/drawing/2014/main" id="{E6297DB3-43C6-48DA-B57F-E70CFE435F21}"/>
                </a:ext>
              </a:extLst>
            </p:cNvPr>
            <p:cNvCxnSpPr>
              <a:cxnSpLocks/>
            </p:cNvCxnSpPr>
            <p:nvPr/>
          </p:nvCxnSpPr>
          <p:spPr>
            <a:xfrm flipH="1" flipV="1">
              <a:off x="7678422" y="2556664"/>
              <a:ext cx="371320" cy="3303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Shape 667">
            <a:extLst>
              <a:ext uri="{FF2B5EF4-FFF2-40B4-BE49-F238E27FC236}">
                <a16:creationId xmlns:a16="http://schemas.microsoft.com/office/drawing/2014/main" id="{C5C23B1F-3FC0-408A-8C9F-FCF5E2C4E745}"/>
              </a:ext>
            </a:extLst>
          </p:cNvPr>
          <p:cNvSpPr txBox="1">
            <a:spLocks/>
          </p:cNvSpPr>
          <p:nvPr/>
        </p:nvSpPr>
        <p:spPr>
          <a:xfrm>
            <a:off x="5139378" y="3110734"/>
            <a:ext cx="1955375" cy="41557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filter</a:t>
            </a:r>
          </a:p>
        </p:txBody>
      </p:sp>
      <p:grpSp>
        <p:nvGrpSpPr>
          <p:cNvPr id="8" name="Group 7">
            <a:extLst>
              <a:ext uri="{FF2B5EF4-FFF2-40B4-BE49-F238E27FC236}">
                <a16:creationId xmlns:a16="http://schemas.microsoft.com/office/drawing/2014/main" id="{317A1D19-46C4-4CB6-AC00-7653296417BE}"/>
              </a:ext>
            </a:extLst>
          </p:cNvPr>
          <p:cNvGrpSpPr/>
          <p:nvPr/>
        </p:nvGrpSpPr>
        <p:grpSpPr>
          <a:xfrm flipV="1">
            <a:off x="6053561" y="1745477"/>
            <a:ext cx="2690063" cy="542608"/>
            <a:chOff x="7614918" y="2688001"/>
            <a:chExt cx="2690063" cy="542608"/>
          </a:xfrm>
        </p:grpSpPr>
        <p:sp>
          <p:nvSpPr>
            <p:cNvPr id="9" name="Shape 667">
              <a:extLst>
                <a:ext uri="{FF2B5EF4-FFF2-40B4-BE49-F238E27FC236}">
                  <a16:creationId xmlns:a16="http://schemas.microsoft.com/office/drawing/2014/main" id="{B02DFE5B-76F3-4469-8D31-105DA8503CBB}"/>
                </a:ext>
              </a:extLst>
            </p:cNvPr>
            <p:cNvSpPr txBox="1">
              <a:spLocks/>
            </p:cNvSpPr>
            <p:nvPr/>
          </p:nvSpPr>
          <p:spPr>
            <a:xfrm flipH="1" flipV="1">
              <a:off x="7741927" y="2815031"/>
              <a:ext cx="2563054" cy="41557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t>notice the flip</a:t>
              </a:r>
            </a:p>
          </p:txBody>
        </p:sp>
        <p:cxnSp>
          <p:nvCxnSpPr>
            <p:cNvPr id="10" name="Straight Arrow Connector 9">
              <a:extLst>
                <a:ext uri="{FF2B5EF4-FFF2-40B4-BE49-F238E27FC236}">
                  <a16:creationId xmlns:a16="http://schemas.microsoft.com/office/drawing/2014/main" id="{E55C831C-91D8-44F3-AD35-33A5BFF491D7}"/>
                </a:ext>
              </a:extLst>
            </p:cNvPr>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8" name="Picture 2" descr="https://upload.wikimedia.org/wikipedia/commons/thumb/2/21/Comparison_convolution_correlation.svg/1280px-Comparison_convolution_correlation.svg.png">
            <a:extLst>
              <a:ext uri="{FF2B5EF4-FFF2-40B4-BE49-F238E27FC236}">
                <a16:creationId xmlns:a16="http://schemas.microsoft.com/office/drawing/2014/main" id="{AC792644-C3C8-4A09-9204-D0B3A3757B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281" r="68230" b="33687"/>
          <a:stretch/>
        </p:blipFill>
        <p:spPr bwMode="auto">
          <a:xfrm>
            <a:off x="5165531" y="3785628"/>
            <a:ext cx="2905041" cy="226527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FB3B4732-59A8-47B6-9E02-DDB6B64613BB}"/>
              </a:ext>
            </a:extLst>
          </p:cNvPr>
          <p:cNvCxnSpPr>
            <a:cxnSpLocks/>
          </p:cNvCxnSpPr>
          <p:nvPr/>
        </p:nvCxnSpPr>
        <p:spPr>
          <a:xfrm flipH="1" flipV="1">
            <a:off x="4831563" y="2804200"/>
            <a:ext cx="329113" cy="39339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430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989ED-4C88-43F9-8149-584337809E2B}"/>
              </a:ext>
            </a:extLst>
          </p:cNvPr>
          <p:cNvSpPr>
            <a:spLocks noGrp="1"/>
          </p:cNvSpPr>
          <p:nvPr>
            <p:ph type="title"/>
          </p:nvPr>
        </p:nvSpPr>
        <p:spPr/>
        <p:txBody>
          <a:bodyPr/>
          <a:lstStyle/>
          <a:p>
            <a:r>
              <a:rPr lang="en-US" dirty="0"/>
              <a:t>Convolution in 2D</a:t>
            </a:r>
          </a:p>
        </p:txBody>
      </p:sp>
      <p:pic>
        <p:nvPicPr>
          <p:cNvPr id="3" name="table">
            <a:extLst>
              <a:ext uri="{FF2B5EF4-FFF2-40B4-BE49-F238E27FC236}">
                <a16:creationId xmlns:a16="http://schemas.microsoft.com/office/drawing/2014/main" id="{96B630BC-9065-4372-A473-F8287E71CAF0}"/>
              </a:ext>
            </a:extLst>
          </p:cNvPr>
          <p:cNvPicPr>
            <a:picLocks noChangeAspect="1"/>
          </p:cNvPicPr>
          <p:nvPr/>
        </p:nvPicPr>
        <p:blipFill>
          <a:blip r:embed="rId2"/>
          <a:stretch>
            <a:fillRect/>
          </a:stretch>
        </p:blipFill>
        <p:spPr>
          <a:xfrm>
            <a:off x="474133" y="1820117"/>
            <a:ext cx="2743200" cy="2336799"/>
          </a:xfrm>
          <a:prstGeom prst="rect">
            <a:avLst/>
          </a:prstGeom>
        </p:spPr>
      </p:pic>
      <p:pic>
        <p:nvPicPr>
          <p:cNvPr id="4" name="table">
            <a:extLst>
              <a:ext uri="{FF2B5EF4-FFF2-40B4-BE49-F238E27FC236}">
                <a16:creationId xmlns:a16="http://schemas.microsoft.com/office/drawing/2014/main" id="{3E4AD63A-2AE9-4745-8422-B54BA292547B}"/>
              </a:ext>
            </a:extLst>
          </p:cNvPr>
          <p:cNvPicPr>
            <a:picLocks noChangeAspect="1"/>
          </p:cNvPicPr>
          <p:nvPr/>
        </p:nvPicPr>
        <p:blipFill>
          <a:blip r:embed="rId3"/>
          <a:stretch>
            <a:fillRect/>
          </a:stretch>
        </p:blipFill>
        <p:spPr>
          <a:xfrm>
            <a:off x="5486400" y="1820117"/>
            <a:ext cx="2743200" cy="2336799"/>
          </a:xfrm>
          <a:prstGeom prst="rect">
            <a:avLst/>
          </a:prstGeom>
        </p:spPr>
      </p:pic>
      <p:sp>
        <p:nvSpPr>
          <p:cNvPr id="5" name="TextBox 7">
            <a:extLst>
              <a:ext uri="{FF2B5EF4-FFF2-40B4-BE49-F238E27FC236}">
                <a16:creationId xmlns:a16="http://schemas.microsoft.com/office/drawing/2014/main" id="{9BA71A8C-1FB4-4388-A2AE-02BCCFCDF3FC}"/>
              </a:ext>
            </a:extLst>
          </p:cNvPr>
          <p:cNvSpPr txBox="1"/>
          <p:nvPr/>
        </p:nvSpPr>
        <p:spPr>
          <a:xfrm>
            <a:off x="152400" y="4792974"/>
            <a:ext cx="8839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rPr>
              <a:t>1</a:t>
            </a:r>
            <a:r>
              <a:rPr lang="en-US" sz="3200" dirty="0"/>
              <a:t>*</a:t>
            </a:r>
            <a:r>
              <a:rPr lang="en-US" sz="3200" dirty="0">
                <a:solidFill>
                  <a:srgbClr val="C00000"/>
                </a:solidFill>
              </a:rPr>
              <a:t>9 </a:t>
            </a:r>
            <a:r>
              <a:rPr lang="en-US" sz="3200" dirty="0"/>
              <a:t>+ </a:t>
            </a:r>
            <a:r>
              <a:rPr lang="en-US" sz="3200" dirty="0">
                <a:solidFill>
                  <a:srgbClr val="0070C0"/>
                </a:solidFill>
              </a:rPr>
              <a:t>2</a:t>
            </a:r>
            <a:r>
              <a:rPr lang="en-US" sz="3200" dirty="0"/>
              <a:t>*</a:t>
            </a:r>
            <a:r>
              <a:rPr lang="en-US" sz="3200" dirty="0">
                <a:solidFill>
                  <a:srgbClr val="FF0000"/>
                </a:solidFill>
              </a:rPr>
              <a:t>8</a:t>
            </a:r>
            <a:r>
              <a:rPr lang="en-US" sz="3200" dirty="0"/>
              <a:t> + </a:t>
            </a:r>
            <a:r>
              <a:rPr lang="en-US" sz="3200" dirty="0">
                <a:solidFill>
                  <a:srgbClr val="00B0F0"/>
                </a:solidFill>
              </a:rPr>
              <a:t>3</a:t>
            </a:r>
            <a:r>
              <a:rPr lang="en-US" sz="3200" dirty="0"/>
              <a:t>*</a:t>
            </a:r>
            <a:r>
              <a:rPr lang="en-US" sz="3200" dirty="0">
                <a:solidFill>
                  <a:schemeClr val="accent6">
                    <a:lumMod val="75000"/>
                  </a:schemeClr>
                </a:solidFill>
              </a:rPr>
              <a:t>7</a:t>
            </a:r>
            <a:r>
              <a:rPr lang="en-US" sz="3200" dirty="0"/>
              <a:t> + </a:t>
            </a:r>
            <a:r>
              <a:rPr lang="en-US" sz="3200" dirty="0">
                <a:solidFill>
                  <a:srgbClr val="00B050"/>
                </a:solidFill>
              </a:rPr>
              <a:t>4</a:t>
            </a:r>
            <a:r>
              <a:rPr lang="en-US" sz="3200" dirty="0"/>
              <a:t>*</a:t>
            </a:r>
            <a:r>
              <a:rPr lang="en-US" sz="3200" dirty="0">
                <a:solidFill>
                  <a:srgbClr val="C6C501"/>
                </a:solidFill>
              </a:rPr>
              <a:t>6</a:t>
            </a:r>
            <a:r>
              <a:rPr lang="en-US" sz="3200" dirty="0"/>
              <a:t> + </a:t>
            </a:r>
            <a:r>
              <a:rPr lang="en-US" sz="3200" dirty="0">
                <a:solidFill>
                  <a:srgbClr val="92D050"/>
                </a:solidFill>
              </a:rPr>
              <a:t>5</a:t>
            </a:r>
            <a:r>
              <a:rPr lang="en-US" sz="3200" dirty="0"/>
              <a:t>*</a:t>
            </a:r>
            <a:r>
              <a:rPr lang="en-US" sz="3200" dirty="0">
                <a:solidFill>
                  <a:srgbClr val="92D050"/>
                </a:solidFill>
              </a:rPr>
              <a:t>5</a:t>
            </a:r>
            <a:r>
              <a:rPr lang="en-US" sz="3200" dirty="0"/>
              <a:t> + </a:t>
            </a:r>
            <a:r>
              <a:rPr lang="en-US" sz="3200" dirty="0">
                <a:solidFill>
                  <a:srgbClr val="C6C501"/>
                </a:solidFill>
              </a:rPr>
              <a:t>6</a:t>
            </a:r>
            <a:r>
              <a:rPr lang="en-US" sz="3200" dirty="0"/>
              <a:t>*</a:t>
            </a:r>
            <a:r>
              <a:rPr lang="en-US" sz="3200" dirty="0">
                <a:solidFill>
                  <a:srgbClr val="00B050"/>
                </a:solidFill>
              </a:rPr>
              <a:t>4</a:t>
            </a:r>
            <a:r>
              <a:rPr lang="en-US" sz="3200" dirty="0"/>
              <a:t> + </a:t>
            </a:r>
            <a:r>
              <a:rPr lang="en-US" sz="3200" dirty="0">
                <a:solidFill>
                  <a:schemeClr val="accent6">
                    <a:lumMod val="75000"/>
                  </a:schemeClr>
                </a:solidFill>
              </a:rPr>
              <a:t>7</a:t>
            </a:r>
            <a:r>
              <a:rPr lang="en-US" sz="3200" dirty="0"/>
              <a:t>*</a:t>
            </a:r>
            <a:r>
              <a:rPr lang="en-US" sz="3200" dirty="0">
                <a:solidFill>
                  <a:srgbClr val="00B0F0"/>
                </a:solidFill>
              </a:rPr>
              <a:t>3</a:t>
            </a:r>
            <a:r>
              <a:rPr lang="en-US" sz="3200" dirty="0"/>
              <a:t> + </a:t>
            </a:r>
            <a:r>
              <a:rPr lang="en-US" sz="3200" dirty="0">
                <a:solidFill>
                  <a:srgbClr val="FF0000"/>
                </a:solidFill>
              </a:rPr>
              <a:t>8</a:t>
            </a:r>
            <a:r>
              <a:rPr lang="en-US" sz="3200" dirty="0"/>
              <a:t>*</a:t>
            </a:r>
            <a:r>
              <a:rPr lang="en-US" sz="3200" dirty="0">
                <a:solidFill>
                  <a:srgbClr val="0070C0"/>
                </a:solidFill>
              </a:rPr>
              <a:t>2</a:t>
            </a:r>
            <a:r>
              <a:rPr lang="en-US" sz="3200" dirty="0"/>
              <a:t> + </a:t>
            </a:r>
            <a:r>
              <a:rPr lang="en-US" sz="3200" dirty="0">
                <a:solidFill>
                  <a:srgbClr val="C00000"/>
                </a:solidFill>
              </a:rPr>
              <a:t>9</a:t>
            </a:r>
            <a:r>
              <a:rPr lang="en-US" sz="3200" dirty="0"/>
              <a:t>*</a:t>
            </a:r>
            <a:r>
              <a:rPr lang="en-US" sz="3200" dirty="0">
                <a:solidFill>
                  <a:srgbClr val="7030A0"/>
                </a:solidFill>
              </a:rPr>
              <a:t>1</a:t>
            </a:r>
          </a:p>
        </p:txBody>
      </p:sp>
      <p:sp>
        <p:nvSpPr>
          <p:cNvPr id="6" name="TextBox 5">
            <a:extLst>
              <a:ext uri="{FF2B5EF4-FFF2-40B4-BE49-F238E27FC236}">
                <a16:creationId xmlns:a16="http://schemas.microsoft.com/office/drawing/2014/main" id="{ED7FE242-EE9C-46DD-972F-FE9D5EE57A53}"/>
              </a:ext>
            </a:extLst>
          </p:cNvPr>
          <p:cNvSpPr txBox="1"/>
          <p:nvPr/>
        </p:nvSpPr>
        <p:spPr>
          <a:xfrm>
            <a:off x="1219200" y="4156916"/>
            <a:ext cx="12954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t>w</a:t>
            </a:r>
          </a:p>
        </p:txBody>
      </p:sp>
      <p:sp>
        <p:nvSpPr>
          <p:cNvPr id="7" name="TextBox 8">
            <a:extLst>
              <a:ext uri="{FF2B5EF4-FFF2-40B4-BE49-F238E27FC236}">
                <a16:creationId xmlns:a16="http://schemas.microsoft.com/office/drawing/2014/main" id="{E323A5B6-79C6-4E89-B0AE-7DA4D580DDE2}"/>
              </a:ext>
            </a:extLst>
          </p:cNvPr>
          <p:cNvSpPr txBox="1"/>
          <p:nvPr/>
        </p:nvSpPr>
        <p:spPr>
          <a:xfrm>
            <a:off x="6210300" y="4156916"/>
            <a:ext cx="12954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t>f</a:t>
            </a:r>
          </a:p>
        </p:txBody>
      </p:sp>
    </p:spTree>
    <p:extLst>
      <p:ext uri="{BB962C8B-B14F-4D97-AF65-F5344CB8AC3E}">
        <p14:creationId xmlns:p14="http://schemas.microsoft.com/office/powerpoint/2010/main" val="3024369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BC8B7-A33B-4899-9CDD-9A290C716318}"/>
              </a:ext>
            </a:extLst>
          </p:cNvPr>
          <p:cNvSpPr>
            <a:spLocks noGrp="1"/>
          </p:cNvSpPr>
          <p:nvPr>
            <p:ph type="title"/>
          </p:nvPr>
        </p:nvSpPr>
        <p:spPr/>
        <p:txBody>
          <a:bodyPr/>
          <a:lstStyle/>
          <a:p>
            <a:r>
              <a:rPr lang="en-US" dirty="0"/>
              <a:t>Other common kernel choices</a:t>
            </a:r>
          </a:p>
        </p:txBody>
      </p:sp>
      <p:grpSp>
        <p:nvGrpSpPr>
          <p:cNvPr id="3" name="Group 5">
            <a:extLst>
              <a:ext uri="{FF2B5EF4-FFF2-40B4-BE49-F238E27FC236}">
                <a16:creationId xmlns:a16="http://schemas.microsoft.com/office/drawing/2014/main" id="{2A70CC61-3BD1-4727-8684-07316CFA189A}"/>
              </a:ext>
            </a:extLst>
          </p:cNvPr>
          <p:cNvGrpSpPr>
            <a:grpSpLocks noChangeAspect="1"/>
          </p:cNvGrpSpPr>
          <p:nvPr/>
        </p:nvGrpSpPr>
        <p:grpSpPr bwMode="auto">
          <a:xfrm>
            <a:off x="697938" y="1771130"/>
            <a:ext cx="1390650" cy="1371600"/>
            <a:chOff x="144" y="144"/>
            <a:chExt cx="1152" cy="1136"/>
          </a:xfrm>
        </p:grpSpPr>
        <p:sp>
          <p:nvSpPr>
            <p:cNvPr id="4" name="Rectangle 6">
              <a:extLst>
                <a:ext uri="{FF2B5EF4-FFF2-40B4-BE49-F238E27FC236}">
                  <a16:creationId xmlns:a16="http://schemas.microsoft.com/office/drawing/2014/main" id="{FD4040F9-F870-4FF7-AA90-088DBCCD0B5A}"/>
                </a:ext>
              </a:extLst>
            </p:cNvPr>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5" name="Rectangle 7">
              <a:extLst>
                <a:ext uri="{FF2B5EF4-FFF2-40B4-BE49-F238E27FC236}">
                  <a16:creationId xmlns:a16="http://schemas.microsoft.com/office/drawing/2014/main" id="{1DACD451-8C0D-4601-8AD5-FC5AF8F7A149}"/>
                </a:ext>
              </a:extLst>
            </p:cNvPr>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-2</a:t>
              </a:r>
            </a:p>
          </p:txBody>
        </p:sp>
        <p:sp>
          <p:nvSpPr>
            <p:cNvPr id="6" name="Rectangle 8">
              <a:extLst>
                <a:ext uri="{FF2B5EF4-FFF2-40B4-BE49-F238E27FC236}">
                  <a16:creationId xmlns:a16="http://schemas.microsoft.com/office/drawing/2014/main" id="{83C41E7F-9338-469F-AFF3-069DE1210ADF}"/>
                </a:ext>
              </a:extLst>
            </p:cNvPr>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7" name="Rectangle 9">
              <a:extLst>
                <a:ext uri="{FF2B5EF4-FFF2-40B4-BE49-F238E27FC236}">
                  <a16:creationId xmlns:a16="http://schemas.microsoft.com/office/drawing/2014/main" id="{3EF490B5-7120-4BEB-B1B8-23096428C959}"/>
                </a:ext>
              </a:extLst>
            </p:cNvPr>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8" name="Rectangle 10">
              <a:extLst>
                <a:ext uri="{FF2B5EF4-FFF2-40B4-BE49-F238E27FC236}">
                  <a16:creationId xmlns:a16="http://schemas.microsoft.com/office/drawing/2014/main" id="{DA66A397-7C2D-42C2-ABBF-C2B3739FC985}"/>
                </a:ext>
              </a:extLst>
            </p:cNvPr>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9" name="Rectangle 11">
              <a:extLst>
                <a:ext uri="{FF2B5EF4-FFF2-40B4-BE49-F238E27FC236}">
                  <a16:creationId xmlns:a16="http://schemas.microsoft.com/office/drawing/2014/main" id="{DE4D710C-F4DD-4C04-9A30-F7AC2CCDD208}"/>
                </a:ext>
              </a:extLst>
            </p:cNvPr>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10" name="Rectangle 12">
              <a:extLst>
                <a:ext uri="{FF2B5EF4-FFF2-40B4-BE49-F238E27FC236}">
                  <a16:creationId xmlns:a16="http://schemas.microsoft.com/office/drawing/2014/main" id="{8B89CAA2-7472-4D32-B060-5271A4A2707B}"/>
                </a:ext>
              </a:extLst>
            </p:cNvPr>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1" name="Rectangle 13">
              <a:extLst>
                <a:ext uri="{FF2B5EF4-FFF2-40B4-BE49-F238E27FC236}">
                  <a16:creationId xmlns:a16="http://schemas.microsoft.com/office/drawing/2014/main" id="{31E19C03-9D13-4ECC-BAB0-5AB00FB2F830}"/>
                </a:ext>
              </a:extLst>
            </p:cNvPr>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2</a:t>
              </a:r>
            </a:p>
          </p:txBody>
        </p:sp>
        <p:sp>
          <p:nvSpPr>
            <p:cNvPr id="12" name="Rectangle 14">
              <a:extLst>
                <a:ext uri="{FF2B5EF4-FFF2-40B4-BE49-F238E27FC236}">
                  <a16:creationId xmlns:a16="http://schemas.microsoft.com/office/drawing/2014/main" id="{DB3A9C20-A3A6-46CC-9F08-61A25BD9AF6C}"/>
                </a:ext>
              </a:extLst>
            </p:cNvPr>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3" name="Line 15">
              <a:extLst>
                <a:ext uri="{FF2B5EF4-FFF2-40B4-BE49-F238E27FC236}">
                  <a16:creationId xmlns:a16="http://schemas.microsoft.com/office/drawing/2014/main" id="{375C63BA-B273-4A28-B60F-48485D3981EF}"/>
                </a:ext>
              </a:extLst>
            </p:cNvPr>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4" name="Line 16">
              <a:extLst>
                <a:ext uri="{FF2B5EF4-FFF2-40B4-BE49-F238E27FC236}">
                  <a16:creationId xmlns:a16="http://schemas.microsoft.com/office/drawing/2014/main" id="{F92B7D3F-1160-4013-AFE2-B69FB04500DC}"/>
                </a:ext>
              </a:extLst>
            </p:cNvPr>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5" name="Line 17">
              <a:extLst>
                <a:ext uri="{FF2B5EF4-FFF2-40B4-BE49-F238E27FC236}">
                  <a16:creationId xmlns:a16="http://schemas.microsoft.com/office/drawing/2014/main" id="{CDFA9967-EB36-4EA8-85CE-11D4960AFE05}"/>
                </a:ext>
              </a:extLst>
            </p:cNvPr>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6" name="Line 18">
              <a:extLst>
                <a:ext uri="{FF2B5EF4-FFF2-40B4-BE49-F238E27FC236}">
                  <a16:creationId xmlns:a16="http://schemas.microsoft.com/office/drawing/2014/main" id="{A7D6B913-2366-4545-A565-82614949569C}"/>
                </a:ext>
              </a:extLst>
            </p:cNvPr>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7" name="Line 19">
              <a:extLst>
                <a:ext uri="{FF2B5EF4-FFF2-40B4-BE49-F238E27FC236}">
                  <a16:creationId xmlns:a16="http://schemas.microsoft.com/office/drawing/2014/main" id="{B7FF4194-EA25-455E-AA5A-8E2E6B1D6353}"/>
                </a:ext>
              </a:extLst>
            </p:cNvPr>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18" name="Line 20">
              <a:extLst>
                <a:ext uri="{FF2B5EF4-FFF2-40B4-BE49-F238E27FC236}">
                  <a16:creationId xmlns:a16="http://schemas.microsoft.com/office/drawing/2014/main" id="{4DCAE327-2546-4AE0-99D7-CC0D9CF1768A}"/>
                </a:ext>
              </a:extLst>
            </p:cNvPr>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19" name="Line 21">
              <a:extLst>
                <a:ext uri="{FF2B5EF4-FFF2-40B4-BE49-F238E27FC236}">
                  <a16:creationId xmlns:a16="http://schemas.microsoft.com/office/drawing/2014/main" id="{EB764219-F081-49D9-A1A0-445140DF6E30}"/>
                </a:ext>
              </a:extLst>
            </p:cNvPr>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0" name="Line 22">
              <a:extLst>
                <a:ext uri="{FF2B5EF4-FFF2-40B4-BE49-F238E27FC236}">
                  <a16:creationId xmlns:a16="http://schemas.microsoft.com/office/drawing/2014/main" id="{AC1B2D78-F7E9-4F9C-90E6-79D7CC691790}"/>
                </a:ext>
              </a:extLst>
            </p:cNvPr>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21" name="TextBox 20">
            <a:extLst>
              <a:ext uri="{FF2B5EF4-FFF2-40B4-BE49-F238E27FC236}">
                <a16:creationId xmlns:a16="http://schemas.microsoft.com/office/drawing/2014/main" id="{15467EF7-BAEB-4A70-A670-4C26C905F551}"/>
              </a:ext>
            </a:extLst>
          </p:cNvPr>
          <p:cNvSpPr txBox="1">
            <a:spLocks noChangeArrowheads="1"/>
          </p:cNvSpPr>
          <p:nvPr/>
        </p:nvSpPr>
        <p:spPr bwMode="auto">
          <a:xfrm>
            <a:off x="2171829" y="1744902"/>
            <a:ext cx="774700" cy="369887"/>
          </a:xfrm>
          <a:prstGeom prst="rect">
            <a:avLst/>
          </a:prstGeom>
          <a:noFill/>
          <a:ln w="9525">
            <a:noFill/>
            <a:miter lim="800000"/>
            <a:headEnd/>
            <a:tailEnd/>
          </a:ln>
        </p:spPr>
        <p:txBody>
          <a:bodyPr wrap="none">
            <a:spAutoFit/>
          </a:bodyPr>
          <a:lstStyle/>
          <a:p>
            <a:r>
              <a:rPr lang="en-US" dirty="0"/>
              <a:t>Sobel</a:t>
            </a:r>
          </a:p>
        </p:txBody>
      </p:sp>
      <p:sp>
        <p:nvSpPr>
          <p:cNvPr id="22" name="TextBox 21">
            <a:extLst>
              <a:ext uri="{FF2B5EF4-FFF2-40B4-BE49-F238E27FC236}">
                <a16:creationId xmlns:a16="http://schemas.microsoft.com/office/drawing/2014/main" id="{A484C81B-1445-4903-83FA-B43F1CA3F6EF}"/>
              </a:ext>
            </a:extLst>
          </p:cNvPr>
          <p:cNvSpPr txBox="1">
            <a:spLocks noChangeArrowheads="1"/>
          </p:cNvSpPr>
          <p:nvPr/>
        </p:nvSpPr>
        <p:spPr bwMode="auto">
          <a:xfrm>
            <a:off x="2083722" y="2032831"/>
            <a:ext cx="2009775" cy="708025"/>
          </a:xfrm>
          <a:prstGeom prst="rect">
            <a:avLst/>
          </a:prstGeom>
          <a:noFill/>
          <a:ln w="9525">
            <a:noFill/>
            <a:miter lim="800000"/>
            <a:headEnd/>
            <a:tailEnd/>
          </a:ln>
        </p:spPr>
        <p:txBody>
          <a:bodyPr wrap="none">
            <a:spAutoFit/>
          </a:bodyPr>
          <a:lstStyle/>
          <a:p>
            <a:pPr algn="ctr"/>
            <a:r>
              <a:rPr lang="en-US" sz="2000" dirty="0"/>
              <a:t>Horizontal Edge</a:t>
            </a:r>
          </a:p>
          <a:p>
            <a:pPr algn="ctr"/>
            <a:r>
              <a:rPr lang="en-US" sz="2000" dirty="0"/>
              <a:t>(absolute value)</a:t>
            </a:r>
          </a:p>
        </p:txBody>
      </p:sp>
      <p:grpSp>
        <p:nvGrpSpPr>
          <p:cNvPr id="23" name="Group 5">
            <a:extLst>
              <a:ext uri="{FF2B5EF4-FFF2-40B4-BE49-F238E27FC236}">
                <a16:creationId xmlns:a16="http://schemas.microsoft.com/office/drawing/2014/main" id="{8AA54444-E8E2-49A9-8476-EE8EDC4AEEC4}"/>
              </a:ext>
            </a:extLst>
          </p:cNvPr>
          <p:cNvGrpSpPr>
            <a:grpSpLocks noChangeAspect="1"/>
          </p:cNvGrpSpPr>
          <p:nvPr/>
        </p:nvGrpSpPr>
        <p:grpSpPr bwMode="auto">
          <a:xfrm>
            <a:off x="706873" y="3321899"/>
            <a:ext cx="1390650" cy="1371600"/>
            <a:chOff x="144" y="144"/>
            <a:chExt cx="1152" cy="1136"/>
          </a:xfrm>
        </p:grpSpPr>
        <p:sp>
          <p:nvSpPr>
            <p:cNvPr id="24" name="Rectangle 6">
              <a:extLst>
                <a:ext uri="{FF2B5EF4-FFF2-40B4-BE49-F238E27FC236}">
                  <a16:creationId xmlns:a16="http://schemas.microsoft.com/office/drawing/2014/main" id="{C3D46C1B-7355-4E5C-927F-62455D7FCC88}"/>
                </a:ext>
              </a:extLst>
            </p:cNvPr>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25" name="Rectangle 7">
              <a:extLst>
                <a:ext uri="{FF2B5EF4-FFF2-40B4-BE49-F238E27FC236}">
                  <a16:creationId xmlns:a16="http://schemas.microsoft.com/office/drawing/2014/main" id="{67020E9F-8D52-4ACC-A105-ED052F4D6D05}"/>
                </a:ext>
              </a:extLst>
            </p:cNvPr>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26" name="Rectangle 8">
              <a:extLst>
                <a:ext uri="{FF2B5EF4-FFF2-40B4-BE49-F238E27FC236}">
                  <a16:creationId xmlns:a16="http://schemas.microsoft.com/office/drawing/2014/main" id="{83C872B1-38F9-4C12-84D6-8FC660AABEE0}"/>
                </a:ext>
              </a:extLst>
            </p:cNvPr>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27" name="Rectangle 9">
              <a:extLst>
                <a:ext uri="{FF2B5EF4-FFF2-40B4-BE49-F238E27FC236}">
                  <a16:creationId xmlns:a16="http://schemas.microsoft.com/office/drawing/2014/main" id="{9915F5C0-BC0B-40C0-9138-E37276CA5D56}"/>
                </a:ext>
              </a:extLst>
            </p:cNvPr>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28" name="Rectangle 10">
              <a:extLst>
                <a:ext uri="{FF2B5EF4-FFF2-40B4-BE49-F238E27FC236}">
                  <a16:creationId xmlns:a16="http://schemas.microsoft.com/office/drawing/2014/main" id="{34A79F5C-88ED-46F4-910B-168119D3C7D9}"/>
                </a:ext>
              </a:extLst>
            </p:cNvPr>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29" name="Rectangle 11">
              <a:extLst>
                <a:ext uri="{FF2B5EF4-FFF2-40B4-BE49-F238E27FC236}">
                  <a16:creationId xmlns:a16="http://schemas.microsoft.com/office/drawing/2014/main" id="{A627807C-8A51-468F-B5CC-4F4C53B82B45}"/>
                </a:ext>
              </a:extLst>
            </p:cNvPr>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30" name="Rectangle 12">
              <a:extLst>
                <a:ext uri="{FF2B5EF4-FFF2-40B4-BE49-F238E27FC236}">
                  <a16:creationId xmlns:a16="http://schemas.microsoft.com/office/drawing/2014/main" id="{50EBB0CD-4625-4CE3-9A83-1FA0895C7FD7}"/>
                </a:ext>
              </a:extLst>
            </p:cNvPr>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31" name="Rectangle 13">
              <a:extLst>
                <a:ext uri="{FF2B5EF4-FFF2-40B4-BE49-F238E27FC236}">
                  <a16:creationId xmlns:a16="http://schemas.microsoft.com/office/drawing/2014/main" id="{39208E37-5A91-4E86-BEC1-551649CC37A2}"/>
                </a:ext>
              </a:extLst>
            </p:cNvPr>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32" name="Rectangle 14">
              <a:extLst>
                <a:ext uri="{FF2B5EF4-FFF2-40B4-BE49-F238E27FC236}">
                  <a16:creationId xmlns:a16="http://schemas.microsoft.com/office/drawing/2014/main" id="{B7919734-B4E0-4424-9847-55C4DCE0EF20}"/>
                </a:ext>
              </a:extLst>
            </p:cNvPr>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33" name="Line 15">
              <a:extLst>
                <a:ext uri="{FF2B5EF4-FFF2-40B4-BE49-F238E27FC236}">
                  <a16:creationId xmlns:a16="http://schemas.microsoft.com/office/drawing/2014/main" id="{6BC5F148-A6D3-4164-B96B-C6A3178ACED9}"/>
                </a:ext>
              </a:extLst>
            </p:cNvPr>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 name="Line 16">
              <a:extLst>
                <a:ext uri="{FF2B5EF4-FFF2-40B4-BE49-F238E27FC236}">
                  <a16:creationId xmlns:a16="http://schemas.microsoft.com/office/drawing/2014/main" id="{85E18A96-CB05-49EB-974B-A2F9573978A8}"/>
                </a:ext>
              </a:extLst>
            </p:cNvPr>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5" name="Line 17">
              <a:extLst>
                <a:ext uri="{FF2B5EF4-FFF2-40B4-BE49-F238E27FC236}">
                  <a16:creationId xmlns:a16="http://schemas.microsoft.com/office/drawing/2014/main" id="{E72F858B-DC0B-46BF-9D0C-3E52D0F59602}"/>
                </a:ext>
              </a:extLst>
            </p:cNvPr>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6" name="Line 18">
              <a:extLst>
                <a:ext uri="{FF2B5EF4-FFF2-40B4-BE49-F238E27FC236}">
                  <a16:creationId xmlns:a16="http://schemas.microsoft.com/office/drawing/2014/main" id="{02983752-4561-4FFD-8899-A73C27D7ECFE}"/>
                </a:ext>
              </a:extLst>
            </p:cNvPr>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7" name="Line 19">
              <a:extLst>
                <a:ext uri="{FF2B5EF4-FFF2-40B4-BE49-F238E27FC236}">
                  <a16:creationId xmlns:a16="http://schemas.microsoft.com/office/drawing/2014/main" id="{CCC4D18A-188F-48C8-985D-A85F9FCBB325}"/>
                </a:ext>
              </a:extLst>
            </p:cNvPr>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8" name="Line 20">
              <a:extLst>
                <a:ext uri="{FF2B5EF4-FFF2-40B4-BE49-F238E27FC236}">
                  <a16:creationId xmlns:a16="http://schemas.microsoft.com/office/drawing/2014/main" id="{04BB4C67-2481-415F-ADE5-7F61FB47FBF0}"/>
                </a:ext>
              </a:extLst>
            </p:cNvPr>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9" name="Line 21">
              <a:extLst>
                <a:ext uri="{FF2B5EF4-FFF2-40B4-BE49-F238E27FC236}">
                  <a16:creationId xmlns:a16="http://schemas.microsoft.com/office/drawing/2014/main" id="{8EBE7E2A-7DC9-498C-99F5-543E87CA4B7F}"/>
                </a:ext>
              </a:extLst>
            </p:cNvPr>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40" name="Line 22">
              <a:extLst>
                <a:ext uri="{FF2B5EF4-FFF2-40B4-BE49-F238E27FC236}">
                  <a16:creationId xmlns:a16="http://schemas.microsoft.com/office/drawing/2014/main" id="{016BDF98-0CE8-4020-8C0B-90B74264050E}"/>
                </a:ext>
              </a:extLst>
            </p:cNvPr>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41" name="TextBox 40">
            <a:extLst>
              <a:ext uri="{FF2B5EF4-FFF2-40B4-BE49-F238E27FC236}">
                <a16:creationId xmlns:a16="http://schemas.microsoft.com/office/drawing/2014/main" id="{C047805A-8D48-4CDF-8140-22B79F527974}"/>
              </a:ext>
            </a:extLst>
          </p:cNvPr>
          <p:cNvSpPr txBox="1"/>
          <p:nvPr/>
        </p:nvSpPr>
        <p:spPr>
          <a:xfrm>
            <a:off x="2178176" y="3346575"/>
            <a:ext cx="2172390" cy="369332"/>
          </a:xfrm>
          <a:prstGeom prst="rect">
            <a:avLst/>
          </a:prstGeom>
          <a:noFill/>
        </p:spPr>
        <p:txBody>
          <a:bodyPr wrap="none" rtlCol="0">
            <a:spAutoFit/>
          </a:bodyPr>
          <a:lstStyle/>
          <a:p>
            <a:r>
              <a:rPr lang="en-US" dirty="0"/>
              <a:t>Horizontal Gradient</a:t>
            </a:r>
          </a:p>
        </p:txBody>
      </p:sp>
      <p:grpSp>
        <p:nvGrpSpPr>
          <p:cNvPr id="42" name="Group 5">
            <a:extLst>
              <a:ext uri="{FF2B5EF4-FFF2-40B4-BE49-F238E27FC236}">
                <a16:creationId xmlns:a16="http://schemas.microsoft.com/office/drawing/2014/main" id="{E43E9E81-FB40-4C65-95C5-279DD3E6AA6D}"/>
              </a:ext>
            </a:extLst>
          </p:cNvPr>
          <p:cNvGrpSpPr>
            <a:grpSpLocks noChangeAspect="1"/>
          </p:cNvGrpSpPr>
          <p:nvPr/>
        </p:nvGrpSpPr>
        <p:grpSpPr bwMode="auto">
          <a:xfrm>
            <a:off x="5195348" y="1711962"/>
            <a:ext cx="1390650" cy="1371600"/>
            <a:chOff x="144" y="144"/>
            <a:chExt cx="1152" cy="1136"/>
          </a:xfrm>
        </p:grpSpPr>
        <p:sp>
          <p:nvSpPr>
            <p:cNvPr id="43" name="Rectangle 6">
              <a:extLst>
                <a:ext uri="{FF2B5EF4-FFF2-40B4-BE49-F238E27FC236}">
                  <a16:creationId xmlns:a16="http://schemas.microsoft.com/office/drawing/2014/main" id="{A8E1CDF4-E5D8-412A-BFD8-1E4327F036BA}"/>
                </a:ext>
              </a:extLst>
            </p:cNvPr>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44" name="Rectangle 7">
              <a:extLst>
                <a:ext uri="{FF2B5EF4-FFF2-40B4-BE49-F238E27FC236}">
                  <a16:creationId xmlns:a16="http://schemas.microsoft.com/office/drawing/2014/main" id="{B2A8340B-61E8-45C3-BCB6-19BDF2EDC455}"/>
                </a:ext>
              </a:extLst>
            </p:cNvPr>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45" name="Rectangle 8">
              <a:extLst>
                <a:ext uri="{FF2B5EF4-FFF2-40B4-BE49-F238E27FC236}">
                  <a16:creationId xmlns:a16="http://schemas.microsoft.com/office/drawing/2014/main" id="{C0A55F95-60DE-4AE2-9F9B-D56C77375866}"/>
                </a:ext>
              </a:extLst>
            </p:cNvPr>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46" name="Rectangle 9">
              <a:extLst>
                <a:ext uri="{FF2B5EF4-FFF2-40B4-BE49-F238E27FC236}">
                  <a16:creationId xmlns:a16="http://schemas.microsoft.com/office/drawing/2014/main" id="{F1609CD9-8B73-452D-8780-267763468C3F}"/>
                </a:ext>
              </a:extLst>
            </p:cNvPr>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47" name="Rectangle 10">
              <a:extLst>
                <a:ext uri="{FF2B5EF4-FFF2-40B4-BE49-F238E27FC236}">
                  <a16:creationId xmlns:a16="http://schemas.microsoft.com/office/drawing/2014/main" id="{F163BDD0-B40E-40E6-B96C-8D96AAA68535}"/>
                </a:ext>
              </a:extLst>
            </p:cNvPr>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48" name="Rectangle 11">
              <a:extLst>
                <a:ext uri="{FF2B5EF4-FFF2-40B4-BE49-F238E27FC236}">
                  <a16:creationId xmlns:a16="http://schemas.microsoft.com/office/drawing/2014/main" id="{81D3E173-9479-4885-AB41-BE152DA43DF6}"/>
                </a:ext>
              </a:extLst>
            </p:cNvPr>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49" name="Rectangle 12">
              <a:extLst>
                <a:ext uri="{FF2B5EF4-FFF2-40B4-BE49-F238E27FC236}">
                  <a16:creationId xmlns:a16="http://schemas.microsoft.com/office/drawing/2014/main" id="{0AF60450-A96A-454E-A337-95A874E39E8E}"/>
                </a:ext>
              </a:extLst>
            </p:cNvPr>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50" name="Rectangle 13">
              <a:extLst>
                <a:ext uri="{FF2B5EF4-FFF2-40B4-BE49-F238E27FC236}">
                  <a16:creationId xmlns:a16="http://schemas.microsoft.com/office/drawing/2014/main" id="{AD098A5D-751A-401B-9CDF-FF2B8F63324C}"/>
                </a:ext>
              </a:extLst>
            </p:cNvPr>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51" name="Rectangle 14">
              <a:extLst>
                <a:ext uri="{FF2B5EF4-FFF2-40B4-BE49-F238E27FC236}">
                  <a16:creationId xmlns:a16="http://schemas.microsoft.com/office/drawing/2014/main" id="{55A77306-4C27-467C-A473-6A89B53F5110}"/>
                </a:ext>
              </a:extLst>
            </p:cNvPr>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52" name="Line 15">
              <a:extLst>
                <a:ext uri="{FF2B5EF4-FFF2-40B4-BE49-F238E27FC236}">
                  <a16:creationId xmlns:a16="http://schemas.microsoft.com/office/drawing/2014/main" id="{C888EF29-6EDE-4F8C-BEB2-B08145F67AAA}"/>
                </a:ext>
              </a:extLst>
            </p:cNvPr>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53" name="Line 16">
              <a:extLst>
                <a:ext uri="{FF2B5EF4-FFF2-40B4-BE49-F238E27FC236}">
                  <a16:creationId xmlns:a16="http://schemas.microsoft.com/office/drawing/2014/main" id="{6AA7B89D-4E4D-4616-BE7B-A99E4D593A75}"/>
                </a:ext>
              </a:extLst>
            </p:cNvPr>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54" name="Line 17">
              <a:extLst>
                <a:ext uri="{FF2B5EF4-FFF2-40B4-BE49-F238E27FC236}">
                  <a16:creationId xmlns:a16="http://schemas.microsoft.com/office/drawing/2014/main" id="{B97D41F3-DB74-47AC-9AC8-B67229575B01}"/>
                </a:ext>
              </a:extLst>
            </p:cNvPr>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55" name="Line 18">
              <a:extLst>
                <a:ext uri="{FF2B5EF4-FFF2-40B4-BE49-F238E27FC236}">
                  <a16:creationId xmlns:a16="http://schemas.microsoft.com/office/drawing/2014/main" id="{9904370A-0E88-4EE5-8C8F-CDA79B40780B}"/>
                </a:ext>
              </a:extLst>
            </p:cNvPr>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56" name="Line 19">
              <a:extLst>
                <a:ext uri="{FF2B5EF4-FFF2-40B4-BE49-F238E27FC236}">
                  <a16:creationId xmlns:a16="http://schemas.microsoft.com/office/drawing/2014/main" id="{699DD47F-2B56-4EDB-8670-BE3B46773FB3}"/>
                </a:ext>
              </a:extLst>
            </p:cNvPr>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57" name="Line 20">
              <a:extLst>
                <a:ext uri="{FF2B5EF4-FFF2-40B4-BE49-F238E27FC236}">
                  <a16:creationId xmlns:a16="http://schemas.microsoft.com/office/drawing/2014/main" id="{C95A0898-42B2-4220-83D4-77BE2D0CC5E5}"/>
                </a:ext>
              </a:extLst>
            </p:cNvPr>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8" name="Line 21">
              <a:extLst>
                <a:ext uri="{FF2B5EF4-FFF2-40B4-BE49-F238E27FC236}">
                  <a16:creationId xmlns:a16="http://schemas.microsoft.com/office/drawing/2014/main" id="{37C93941-55FD-41BF-A196-E88AC39EF9CC}"/>
                </a:ext>
              </a:extLst>
            </p:cNvPr>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9" name="Line 22">
              <a:extLst>
                <a:ext uri="{FF2B5EF4-FFF2-40B4-BE49-F238E27FC236}">
                  <a16:creationId xmlns:a16="http://schemas.microsoft.com/office/drawing/2014/main" id="{004FADB0-0642-406E-8BE1-61BEC58A1C7D}"/>
                </a:ext>
              </a:extLst>
            </p:cNvPr>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60" name="TextBox 59">
            <a:extLst>
              <a:ext uri="{FF2B5EF4-FFF2-40B4-BE49-F238E27FC236}">
                <a16:creationId xmlns:a16="http://schemas.microsoft.com/office/drawing/2014/main" id="{38CB2CB8-3E5A-4CED-B758-FE0C49A7DAC1}"/>
              </a:ext>
            </a:extLst>
          </p:cNvPr>
          <p:cNvSpPr txBox="1"/>
          <p:nvPr/>
        </p:nvSpPr>
        <p:spPr>
          <a:xfrm>
            <a:off x="6652107" y="1756097"/>
            <a:ext cx="1941622" cy="369332"/>
          </a:xfrm>
          <a:prstGeom prst="rect">
            <a:avLst/>
          </a:prstGeom>
          <a:noFill/>
        </p:spPr>
        <p:txBody>
          <a:bodyPr wrap="none" rtlCol="0">
            <a:spAutoFit/>
          </a:bodyPr>
          <a:lstStyle/>
          <a:p>
            <a:r>
              <a:rPr lang="en-US" dirty="0"/>
              <a:t>Vertical Gradient</a:t>
            </a:r>
          </a:p>
        </p:txBody>
      </p:sp>
      <p:grpSp>
        <p:nvGrpSpPr>
          <p:cNvPr id="61" name="Group 5">
            <a:extLst>
              <a:ext uri="{FF2B5EF4-FFF2-40B4-BE49-F238E27FC236}">
                <a16:creationId xmlns:a16="http://schemas.microsoft.com/office/drawing/2014/main" id="{55C76347-8062-491F-BA57-21519150274C}"/>
              </a:ext>
            </a:extLst>
          </p:cNvPr>
          <p:cNvGrpSpPr>
            <a:grpSpLocks noChangeAspect="1"/>
          </p:cNvGrpSpPr>
          <p:nvPr/>
        </p:nvGrpSpPr>
        <p:grpSpPr bwMode="auto">
          <a:xfrm>
            <a:off x="5204985" y="3261207"/>
            <a:ext cx="1390650" cy="1371600"/>
            <a:chOff x="144" y="144"/>
            <a:chExt cx="1152" cy="1136"/>
          </a:xfrm>
        </p:grpSpPr>
        <p:sp>
          <p:nvSpPr>
            <p:cNvPr id="62" name="Rectangle 6">
              <a:extLst>
                <a:ext uri="{FF2B5EF4-FFF2-40B4-BE49-F238E27FC236}">
                  <a16:creationId xmlns:a16="http://schemas.microsoft.com/office/drawing/2014/main" id="{B575BC2F-8ABB-4C82-9E1B-F4F52EE5D550}"/>
                </a:ext>
              </a:extLst>
            </p:cNvPr>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63" name="Rectangle 7">
              <a:extLst>
                <a:ext uri="{FF2B5EF4-FFF2-40B4-BE49-F238E27FC236}">
                  <a16:creationId xmlns:a16="http://schemas.microsoft.com/office/drawing/2014/main" id="{4CCBEE38-91C5-4D6A-A8DA-2FF82E3D9B32}"/>
                </a:ext>
              </a:extLst>
            </p:cNvPr>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64" name="Rectangle 8">
              <a:extLst>
                <a:ext uri="{FF2B5EF4-FFF2-40B4-BE49-F238E27FC236}">
                  <a16:creationId xmlns:a16="http://schemas.microsoft.com/office/drawing/2014/main" id="{6E637C3F-76A1-4E83-B92C-810854B7B789}"/>
                </a:ext>
              </a:extLst>
            </p:cNvPr>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65" name="Rectangle 9">
              <a:extLst>
                <a:ext uri="{FF2B5EF4-FFF2-40B4-BE49-F238E27FC236}">
                  <a16:creationId xmlns:a16="http://schemas.microsoft.com/office/drawing/2014/main" id="{D53BDCDB-6A2B-4172-AF14-C3C809172605}"/>
                </a:ext>
              </a:extLst>
            </p:cNvPr>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66" name="Rectangle 10">
              <a:extLst>
                <a:ext uri="{FF2B5EF4-FFF2-40B4-BE49-F238E27FC236}">
                  <a16:creationId xmlns:a16="http://schemas.microsoft.com/office/drawing/2014/main" id="{A5ACB51C-221F-4FF9-AC7D-9618BBF4B566}"/>
                </a:ext>
              </a:extLst>
            </p:cNvPr>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-4</a:t>
              </a:r>
            </a:p>
          </p:txBody>
        </p:sp>
        <p:sp>
          <p:nvSpPr>
            <p:cNvPr id="67" name="Rectangle 11">
              <a:extLst>
                <a:ext uri="{FF2B5EF4-FFF2-40B4-BE49-F238E27FC236}">
                  <a16:creationId xmlns:a16="http://schemas.microsoft.com/office/drawing/2014/main" id="{C4972129-7FCC-45CE-BBC4-DDA4C280FDC1}"/>
                </a:ext>
              </a:extLst>
            </p:cNvPr>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68" name="Rectangle 12">
              <a:extLst>
                <a:ext uri="{FF2B5EF4-FFF2-40B4-BE49-F238E27FC236}">
                  <a16:creationId xmlns:a16="http://schemas.microsoft.com/office/drawing/2014/main" id="{65885356-F1CC-4513-857B-EB7A6F00CFEE}"/>
                </a:ext>
              </a:extLst>
            </p:cNvPr>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69" name="Rectangle 13">
              <a:extLst>
                <a:ext uri="{FF2B5EF4-FFF2-40B4-BE49-F238E27FC236}">
                  <a16:creationId xmlns:a16="http://schemas.microsoft.com/office/drawing/2014/main" id="{B3229BD8-6A46-4E85-8531-1FE9FE1B25B0}"/>
                </a:ext>
              </a:extLst>
            </p:cNvPr>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70" name="Rectangle 14">
              <a:extLst>
                <a:ext uri="{FF2B5EF4-FFF2-40B4-BE49-F238E27FC236}">
                  <a16:creationId xmlns:a16="http://schemas.microsoft.com/office/drawing/2014/main" id="{B9A2741E-3F8A-4481-9801-C713E574E29C}"/>
                </a:ext>
              </a:extLst>
            </p:cNvPr>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71" name="Line 15">
              <a:extLst>
                <a:ext uri="{FF2B5EF4-FFF2-40B4-BE49-F238E27FC236}">
                  <a16:creationId xmlns:a16="http://schemas.microsoft.com/office/drawing/2014/main" id="{C7DF6C02-C6B4-4161-B0A0-15ED7D788EF9}"/>
                </a:ext>
              </a:extLst>
            </p:cNvPr>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2" name="Line 16">
              <a:extLst>
                <a:ext uri="{FF2B5EF4-FFF2-40B4-BE49-F238E27FC236}">
                  <a16:creationId xmlns:a16="http://schemas.microsoft.com/office/drawing/2014/main" id="{A580B2C5-34C1-4B9B-BE83-1B411AC45A6F}"/>
                </a:ext>
              </a:extLst>
            </p:cNvPr>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3" name="Line 17">
              <a:extLst>
                <a:ext uri="{FF2B5EF4-FFF2-40B4-BE49-F238E27FC236}">
                  <a16:creationId xmlns:a16="http://schemas.microsoft.com/office/drawing/2014/main" id="{2B3C08D4-56E1-4302-B358-A7B90A52EF25}"/>
                </a:ext>
              </a:extLst>
            </p:cNvPr>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4" name="Line 18">
              <a:extLst>
                <a:ext uri="{FF2B5EF4-FFF2-40B4-BE49-F238E27FC236}">
                  <a16:creationId xmlns:a16="http://schemas.microsoft.com/office/drawing/2014/main" id="{18B50C41-C673-49DE-B84D-10001745F503}"/>
                </a:ext>
              </a:extLst>
            </p:cNvPr>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5" name="Line 19">
              <a:extLst>
                <a:ext uri="{FF2B5EF4-FFF2-40B4-BE49-F238E27FC236}">
                  <a16:creationId xmlns:a16="http://schemas.microsoft.com/office/drawing/2014/main" id="{76DEA8A2-D388-4D8C-8982-D51CB353885C}"/>
                </a:ext>
              </a:extLst>
            </p:cNvPr>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76" name="Line 20">
              <a:extLst>
                <a:ext uri="{FF2B5EF4-FFF2-40B4-BE49-F238E27FC236}">
                  <a16:creationId xmlns:a16="http://schemas.microsoft.com/office/drawing/2014/main" id="{937BB90C-5121-4D1F-9D89-B1B8925A5C7F}"/>
                </a:ext>
              </a:extLst>
            </p:cNvPr>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7" name="Line 21">
              <a:extLst>
                <a:ext uri="{FF2B5EF4-FFF2-40B4-BE49-F238E27FC236}">
                  <a16:creationId xmlns:a16="http://schemas.microsoft.com/office/drawing/2014/main" id="{7B1F4603-31FD-4824-9A8B-7C297D538D5E}"/>
                </a:ext>
              </a:extLst>
            </p:cNvPr>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8" name="Line 22">
              <a:extLst>
                <a:ext uri="{FF2B5EF4-FFF2-40B4-BE49-F238E27FC236}">
                  <a16:creationId xmlns:a16="http://schemas.microsoft.com/office/drawing/2014/main" id="{EF440D4F-379F-432E-A549-C567F59F71D8}"/>
                </a:ext>
              </a:extLst>
            </p:cNvPr>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79" name="TextBox 78">
            <a:extLst>
              <a:ext uri="{FF2B5EF4-FFF2-40B4-BE49-F238E27FC236}">
                <a16:creationId xmlns:a16="http://schemas.microsoft.com/office/drawing/2014/main" id="{AE420DE3-760E-41AD-8DE2-3C4D3586892A}"/>
              </a:ext>
            </a:extLst>
          </p:cNvPr>
          <p:cNvSpPr txBox="1"/>
          <p:nvPr/>
        </p:nvSpPr>
        <p:spPr>
          <a:xfrm>
            <a:off x="6650917" y="3227534"/>
            <a:ext cx="2199641" cy="646331"/>
          </a:xfrm>
          <a:prstGeom prst="rect">
            <a:avLst/>
          </a:prstGeom>
          <a:noFill/>
        </p:spPr>
        <p:txBody>
          <a:bodyPr wrap="none" rtlCol="0">
            <a:spAutoFit/>
          </a:bodyPr>
          <a:lstStyle/>
          <a:p>
            <a:r>
              <a:rPr lang="en-US" dirty="0" err="1"/>
              <a:t>LaPlacian</a:t>
            </a:r>
            <a:r>
              <a:rPr lang="en-US" dirty="0"/>
              <a:t> of Gaussian</a:t>
            </a:r>
          </a:p>
          <a:p>
            <a:r>
              <a:rPr lang="en-US" dirty="0"/>
              <a:t>2D edge detection</a:t>
            </a:r>
          </a:p>
        </p:txBody>
      </p:sp>
      <p:pic>
        <p:nvPicPr>
          <p:cNvPr id="81" name="Picture 2">
            <a:extLst>
              <a:ext uri="{FF2B5EF4-FFF2-40B4-BE49-F238E27FC236}">
                <a16:creationId xmlns:a16="http://schemas.microsoft.com/office/drawing/2014/main" id="{4CAEFB84-AAE1-43BB-8252-0BD9B5EC2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939" y="5002139"/>
            <a:ext cx="1399584" cy="1410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TextBox 81">
            <a:extLst>
              <a:ext uri="{FF2B5EF4-FFF2-40B4-BE49-F238E27FC236}">
                <a16:creationId xmlns:a16="http://schemas.microsoft.com/office/drawing/2014/main" id="{2394521D-EA62-4F4D-A6A9-0AF9E4435F6A}"/>
              </a:ext>
            </a:extLst>
          </p:cNvPr>
          <p:cNvSpPr txBox="1"/>
          <p:nvPr/>
        </p:nvSpPr>
        <p:spPr>
          <a:xfrm>
            <a:off x="2171829" y="4946960"/>
            <a:ext cx="3340151" cy="646331"/>
          </a:xfrm>
          <a:prstGeom prst="rect">
            <a:avLst/>
          </a:prstGeom>
          <a:noFill/>
        </p:spPr>
        <p:txBody>
          <a:bodyPr wrap="square" rtlCol="0">
            <a:spAutoFit/>
          </a:bodyPr>
          <a:lstStyle/>
          <a:p>
            <a:r>
              <a:rPr lang="en-US" dirty="0"/>
              <a:t>Gaussian smoothing</a:t>
            </a:r>
          </a:p>
          <a:p>
            <a:r>
              <a:rPr lang="en-US" dirty="0"/>
              <a:t>Weight contribution by nearness</a:t>
            </a:r>
          </a:p>
        </p:txBody>
      </p:sp>
      <p:pic>
        <p:nvPicPr>
          <p:cNvPr id="84" name="image.png" descr="image.png">
            <a:extLst>
              <a:ext uri="{FF2B5EF4-FFF2-40B4-BE49-F238E27FC236}">
                <a16:creationId xmlns:a16="http://schemas.microsoft.com/office/drawing/2014/main" id="{579C2C69-3B3D-44E5-A48F-8F0F3AC747F9}"/>
              </a:ext>
            </a:extLst>
          </p:cNvPr>
          <p:cNvPicPr>
            <a:picLocks noChangeAspect="1"/>
          </p:cNvPicPr>
          <p:nvPr/>
        </p:nvPicPr>
        <p:blipFill>
          <a:blip r:embed="rId3">
            <a:extLst/>
          </a:blip>
          <a:stretch>
            <a:fillRect/>
          </a:stretch>
        </p:blipFill>
        <p:spPr>
          <a:xfrm>
            <a:off x="6799780" y="3911912"/>
            <a:ext cx="1512668" cy="1357618"/>
          </a:xfrm>
          <a:prstGeom prst="rect">
            <a:avLst/>
          </a:prstGeom>
          <a:ln w="12700">
            <a:miter lim="400000"/>
          </a:ln>
        </p:spPr>
      </p:pic>
      <p:pic>
        <p:nvPicPr>
          <p:cNvPr id="87" name="image.png" descr="image.png">
            <a:extLst>
              <a:ext uri="{FF2B5EF4-FFF2-40B4-BE49-F238E27FC236}">
                <a16:creationId xmlns:a16="http://schemas.microsoft.com/office/drawing/2014/main" id="{01C903E9-F595-459A-B5A7-DB0D99D1B4C2}"/>
              </a:ext>
            </a:extLst>
          </p:cNvPr>
          <p:cNvPicPr>
            <a:picLocks noChangeAspect="1"/>
          </p:cNvPicPr>
          <p:nvPr/>
        </p:nvPicPr>
        <p:blipFill>
          <a:blip r:embed="rId4">
            <a:clrChange>
              <a:clrFrom>
                <a:srgbClr val="FFFFFF"/>
              </a:clrFrom>
              <a:clrTo>
                <a:srgbClr val="FFFFFF">
                  <a:alpha val="0"/>
                </a:srgbClr>
              </a:clrTo>
            </a:clrChange>
            <a:extLst/>
          </a:blip>
          <a:stretch>
            <a:fillRect/>
          </a:stretch>
        </p:blipFill>
        <p:spPr>
          <a:xfrm>
            <a:off x="2258672" y="5593291"/>
            <a:ext cx="1514808" cy="1064412"/>
          </a:xfrm>
          <a:prstGeom prst="rect">
            <a:avLst/>
          </a:prstGeom>
          <a:ln w="12700">
            <a:miter lim="400000"/>
          </a:ln>
        </p:spPr>
      </p:pic>
    </p:spTree>
    <p:extLst>
      <p:ext uri="{BB962C8B-B14F-4D97-AF65-F5344CB8AC3E}">
        <p14:creationId xmlns:p14="http://schemas.microsoft.com/office/powerpoint/2010/main" val="88372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EDD96-2335-482F-ACE5-A05ED2D843B6}"/>
              </a:ext>
            </a:extLst>
          </p:cNvPr>
          <p:cNvSpPr>
            <a:spLocks noGrp="1"/>
          </p:cNvSpPr>
          <p:nvPr>
            <p:ph type="title"/>
          </p:nvPr>
        </p:nvSpPr>
        <p:spPr/>
        <p:txBody>
          <a:bodyPr/>
          <a:lstStyle/>
          <a:p>
            <a:r>
              <a:rPr lang="en-US" dirty="0"/>
              <a:t>Mathematical morphology</a:t>
            </a:r>
          </a:p>
        </p:txBody>
      </p:sp>
      <p:sp>
        <p:nvSpPr>
          <p:cNvPr id="3" name="Rectangle 2">
            <a:extLst>
              <a:ext uri="{FF2B5EF4-FFF2-40B4-BE49-F238E27FC236}">
                <a16:creationId xmlns:a16="http://schemas.microsoft.com/office/drawing/2014/main" id="{DAFD7FD6-DB67-490F-B875-078281416EDD}"/>
              </a:ext>
            </a:extLst>
          </p:cNvPr>
          <p:cNvSpPr/>
          <p:nvPr/>
        </p:nvSpPr>
        <p:spPr>
          <a:xfrm>
            <a:off x="801112" y="1633697"/>
            <a:ext cx="7824998" cy="4247317"/>
          </a:xfrm>
          <a:prstGeom prst="rect">
            <a:avLst/>
          </a:prstGeom>
        </p:spPr>
        <p:txBody>
          <a:bodyPr wrap="square">
            <a:spAutoFit/>
          </a:bodyPr>
          <a:lstStyle/>
          <a:p>
            <a:pPr marL="285750" indent="-285750">
              <a:buFont typeface="Arial" panose="020B0604020202020204" pitchFamily="34" charset="0"/>
              <a:buChar char="•"/>
            </a:pPr>
            <a:r>
              <a:rPr lang="en-US" altLang="en-US" dirty="0">
                <a:latin typeface="Verdana" panose="020B0604030504040204" pitchFamily="34" charset="0"/>
              </a:rPr>
              <a:t>Set of logical operations performed primarily on binary images</a:t>
            </a:r>
          </a:p>
          <a:p>
            <a:pPr marL="285750" indent="-285750">
              <a:buFont typeface="Arial" panose="020B0604020202020204" pitchFamily="34" charset="0"/>
              <a:buChar char="•"/>
            </a:pPr>
            <a:r>
              <a:rPr lang="en-US" altLang="en-US" dirty="0">
                <a:latin typeface="Verdana" panose="020B0604030504040204" pitchFamily="34" charset="0"/>
              </a:rPr>
              <a:t>Frequently used to clean up shapes after pixel–based segmentation </a:t>
            </a:r>
          </a:p>
          <a:p>
            <a:endParaRPr lang="en-US" altLang="en-US" dirty="0">
              <a:latin typeface="Verdana" panose="020B0604030504040204" pitchFamily="34" charset="0"/>
            </a:endParaRPr>
          </a:p>
          <a:p>
            <a:pPr marL="285750" indent="-285750">
              <a:buFont typeface="Arial" panose="020B0604020202020204" pitchFamily="34" charset="0"/>
              <a:buChar char="•"/>
            </a:pPr>
            <a:r>
              <a:rPr lang="en-US" altLang="en-US" dirty="0">
                <a:latin typeface="Verdana" panose="020B0604030504040204" pitchFamily="34" charset="0"/>
              </a:rPr>
              <a:t>Binary mathematical morphology consists of two basic operations</a:t>
            </a:r>
          </a:p>
          <a:p>
            <a:endParaRPr lang="en-US" altLang="en-US" b="1" dirty="0">
              <a:latin typeface="Verdana" panose="020B0604030504040204" pitchFamily="34" charset="0"/>
            </a:endParaRPr>
          </a:p>
          <a:p>
            <a:pPr marL="742950" lvl="1" indent="-285750">
              <a:buFont typeface="Arial" panose="020B0604020202020204" pitchFamily="34" charset="0"/>
              <a:buChar char="•"/>
            </a:pPr>
            <a:r>
              <a:rPr lang="en-US" altLang="en-US" b="1" dirty="0">
                <a:solidFill>
                  <a:srgbClr val="0070C0"/>
                </a:solidFill>
                <a:latin typeface="Verdana" panose="020B0604030504040204" pitchFamily="34" charset="0"/>
              </a:rPr>
              <a:t>Dilation: based on logical AND</a:t>
            </a:r>
          </a:p>
          <a:p>
            <a:pPr marL="742950" lvl="1" indent="-285750">
              <a:buFont typeface="Arial" panose="020B0604020202020204" pitchFamily="34" charset="0"/>
              <a:buChar char="•"/>
            </a:pPr>
            <a:r>
              <a:rPr lang="en-US" altLang="en-US" b="1" dirty="0">
                <a:solidFill>
                  <a:srgbClr val="0070C0"/>
                </a:solidFill>
                <a:latin typeface="Verdana" panose="020B0604030504040204" pitchFamily="34" charset="0"/>
              </a:rPr>
              <a:t>Erosion: based on logical OR</a:t>
            </a:r>
          </a:p>
          <a:p>
            <a:endParaRPr lang="en-US" altLang="en-US" b="1" dirty="0">
              <a:latin typeface="Verdana" panose="020B0604030504040204" pitchFamily="34" charset="0"/>
            </a:endParaRPr>
          </a:p>
          <a:p>
            <a:r>
              <a:rPr lang="en-US" altLang="en-US" dirty="0">
                <a:latin typeface="Verdana" panose="020B0604030504040204" pitchFamily="34" charset="0"/>
              </a:rPr>
              <a:t>	and several composite relations</a:t>
            </a:r>
          </a:p>
          <a:p>
            <a:endParaRPr lang="en-US" altLang="en-US" dirty="0">
              <a:latin typeface="Verdana" panose="020B0604030504040204" pitchFamily="34" charset="0"/>
            </a:endParaRPr>
          </a:p>
          <a:p>
            <a:pPr marL="742950" lvl="1" indent="-285750">
              <a:buFont typeface="Arial" panose="020B0604020202020204" pitchFamily="34" charset="0"/>
              <a:buChar char="•"/>
            </a:pPr>
            <a:r>
              <a:rPr lang="en-US" altLang="en-US" b="1" dirty="0">
                <a:solidFill>
                  <a:srgbClr val="0070C0"/>
                </a:solidFill>
                <a:latin typeface="Verdana" panose="020B0604030504040204" pitchFamily="34" charset="0"/>
              </a:rPr>
              <a:t>Closing: dilation followed by erosion</a:t>
            </a:r>
          </a:p>
          <a:p>
            <a:pPr marL="742950" lvl="1" indent="-285750">
              <a:buFont typeface="Arial" panose="020B0604020202020204" pitchFamily="34" charset="0"/>
              <a:buChar char="•"/>
            </a:pPr>
            <a:r>
              <a:rPr lang="en-US" altLang="en-US" b="1" dirty="0">
                <a:solidFill>
                  <a:srgbClr val="0070C0"/>
                </a:solidFill>
                <a:latin typeface="Verdana" panose="020B0604030504040204" pitchFamily="34" charset="0"/>
              </a:rPr>
              <a:t>Opening: erosion followed by dilation</a:t>
            </a:r>
          </a:p>
          <a:p>
            <a:pPr marL="742950" lvl="1" indent="-285750">
              <a:buFont typeface="Arial" panose="020B0604020202020204" pitchFamily="34" charset="0"/>
              <a:buChar char="•"/>
            </a:pPr>
            <a:r>
              <a:rPr lang="en-US" altLang="en-US" b="1" dirty="0">
                <a:solidFill>
                  <a:srgbClr val="0070C0"/>
                </a:solidFill>
                <a:latin typeface="Verdana" panose="020B0604030504040204" pitchFamily="34" charset="0"/>
              </a:rPr>
              <a:t>Skeleton: erosion with various structuring elements</a:t>
            </a:r>
          </a:p>
        </p:txBody>
      </p:sp>
    </p:spTree>
    <p:extLst>
      <p:ext uri="{BB962C8B-B14F-4D97-AF65-F5344CB8AC3E}">
        <p14:creationId xmlns:p14="http://schemas.microsoft.com/office/powerpoint/2010/main" val="1521045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9395-9EBD-42C6-8D63-431090B3B508}"/>
              </a:ext>
            </a:extLst>
          </p:cNvPr>
          <p:cNvSpPr>
            <a:spLocks noGrp="1"/>
          </p:cNvSpPr>
          <p:nvPr>
            <p:ph type="title"/>
          </p:nvPr>
        </p:nvSpPr>
        <p:spPr/>
        <p:txBody>
          <a:bodyPr/>
          <a:lstStyle/>
          <a:p>
            <a:r>
              <a:rPr lang="en-US" dirty="0"/>
              <a:t>Structuring Elements</a:t>
            </a:r>
          </a:p>
        </p:txBody>
      </p:sp>
      <p:sp>
        <p:nvSpPr>
          <p:cNvPr id="3" name="Text Box 3">
            <a:extLst>
              <a:ext uri="{FF2B5EF4-FFF2-40B4-BE49-F238E27FC236}">
                <a16:creationId xmlns:a16="http://schemas.microsoft.com/office/drawing/2014/main" id="{8915DF85-C374-4A60-86B1-9899DC6F92CB}"/>
              </a:ext>
            </a:extLst>
          </p:cNvPr>
          <p:cNvSpPr txBox="1">
            <a:spLocks noChangeArrowheads="1"/>
          </p:cNvSpPr>
          <p:nvPr/>
        </p:nvSpPr>
        <p:spPr bwMode="auto">
          <a:xfrm>
            <a:off x="628650" y="1518886"/>
            <a:ext cx="691991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b="1" dirty="0">
                <a:latin typeface="Verdana" panose="020B0604030504040204" pitchFamily="34" charset="0"/>
              </a:rPr>
              <a:t>A </a:t>
            </a:r>
            <a:r>
              <a:rPr lang="en-US" altLang="en-US" sz="2000" b="1" dirty="0">
                <a:solidFill>
                  <a:srgbClr val="0070C0"/>
                </a:solidFill>
                <a:latin typeface="Verdana" panose="020B0604030504040204" pitchFamily="34" charset="0"/>
              </a:rPr>
              <a:t>structuring element </a:t>
            </a:r>
            <a:r>
              <a:rPr lang="en-US" altLang="en-US" sz="2000" b="1" dirty="0">
                <a:latin typeface="Verdana" panose="020B0604030504040204" pitchFamily="34" charset="0"/>
              </a:rPr>
              <a:t>is a shape mask used in</a:t>
            </a:r>
          </a:p>
          <a:p>
            <a:pPr eaLnBrk="1" hangingPunct="1"/>
            <a:r>
              <a:rPr lang="en-US" altLang="en-US" sz="2000" b="1" dirty="0">
                <a:latin typeface="Verdana" panose="020B0604030504040204" pitchFamily="34" charset="0"/>
              </a:rPr>
              <a:t>the basic morphological operations.</a:t>
            </a:r>
          </a:p>
          <a:p>
            <a:pPr eaLnBrk="1" hangingPunct="1"/>
            <a:endParaRPr lang="en-US" altLang="en-US" sz="2000" b="1" dirty="0">
              <a:latin typeface="Verdana" panose="020B0604030504040204" pitchFamily="34" charset="0"/>
            </a:endParaRPr>
          </a:p>
          <a:p>
            <a:pPr eaLnBrk="1" hangingPunct="1"/>
            <a:r>
              <a:rPr lang="en-US" altLang="en-US" sz="2000" b="1" dirty="0">
                <a:latin typeface="Verdana" panose="020B0604030504040204" pitchFamily="34" charset="0"/>
              </a:rPr>
              <a:t>They can be any shape and size that is</a:t>
            </a:r>
          </a:p>
          <a:p>
            <a:pPr eaLnBrk="1" hangingPunct="1"/>
            <a:r>
              <a:rPr lang="en-US" altLang="en-US" sz="2000" b="1" dirty="0">
                <a:latin typeface="Verdana" panose="020B0604030504040204" pitchFamily="34" charset="0"/>
              </a:rPr>
              <a:t>digitally representable, and each has an </a:t>
            </a:r>
            <a:r>
              <a:rPr lang="en-US" altLang="en-US" sz="2000" b="1" dirty="0">
                <a:solidFill>
                  <a:srgbClr val="0070C0"/>
                </a:solidFill>
                <a:latin typeface="Verdana" panose="020B0604030504040204" pitchFamily="34" charset="0"/>
              </a:rPr>
              <a:t>origin.</a:t>
            </a:r>
          </a:p>
        </p:txBody>
      </p:sp>
      <p:sp>
        <p:nvSpPr>
          <p:cNvPr id="4" name="Rectangle 5">
            <a:extLst>
              <a:ext uri="{FF2B5EF4-FFF2-40B4-BE49-F238E27FC236}">
                <a16:creationId xmlns:a16="http://schemas.microsoft.com/office/drawing/2014/main" id="{0E225210-E99D-4185-B214-CE8AB09CF687}"/>
              </a:ext>
            </a:extLst>
          </p:cNvPr>
          <p:cNvSpPr>
            <a:spLocks noChangeArrowheads="1"/>
          </p:cNvSpPr>
          <p:nvPr/>
        </p:nvSpPr>
        <p:spPr bwMode="auto">
          <a:xfrm>
            <a:off x="1101725" y="3722336"/>
            <a:ext cx="533400" cy="457200"/>
          </a:xfrm>
          <a:prstGeom prst="rect">
            <a:avLst/>
          </a:prstGeom>
          <a:solidFill>
            <a:srgbClr val="00B0F0"/>
          </a:solidFill>
          <a:ln w="9525">
            <a:solidFill>
              <a:schemeClr val="tx1"/>
            </a:solidFill>
            <a:miter lim="800000"/>
            <a:headEnd/>
            <a:tailEnd/>
          </a:ln>
          <a:effectLst/>
        </p:spPr>
        <p:txBody>
          <a:bodyPr wrap="none" anchor="ctr"/>
          <a:lstStyle/>
          <a:p>
            <a:endParaRPr lang="en-US"/>
          </a:p>
        </p:txBody>
      </p:sp>
      <p:sp>
        <p:nvSpPr>
          <p:cNvPr id="5" name="AutoShape 6">
            <a:extLst>
              <a:ext uri="{FF2B5EF4-FFF2-40B4-BE49-F238E27FC236}">
                <a16:creationId xmlns:a16="http://schemas.microsoft.com/office/drawing/2014/main" id="{A6A8E65A-ADFF-4888-A2D8-0B40430768B7}"/>
              </a:ext>
            </a:extLst>
          </p:cNvPr>
          <p:cNvSpPr>
            <a:spLocks noChangeArrowheads="1"/>
          </p:cNvSpPr>
          <p:nvPr/>
        </p:nvSpPr>
        <p:spPr bwMode="auto">
          <a:xfrm>
            <a:off x="2473325" y="3493736"/>
            <a:ext cx="1066800" cy="990600"/>
          </a:xfrm>
          <a:prstGeom prst="hexagon">
            <a:avLst>
              <a:gd name="adj" fmla="val 26923"/>
              <a:gd name="vf" fmla="val 115470"/>
            </a:avLst>
          </a:prstGeom>
          <a:solidFill>
            <a:srgbClr val="00B0F0"/>
          </a:solidFill>
          <a:ln w="9525">
            <a:solidFill>
              <a:schemeClr val="tx1"/>
            </a:solidFill>
            <a:miter lim="800000"/>
            <a:headEnd/>
            <a:tailEnd/>
          </a:ln>
          <a:effectLst/>
        </p:spPr>
        <p:txBody>
          <a:bodyPr wrap="none" anchor="ctr"/>
          <a:lstStyle/>
          <a:p>
            <a:endParaRPr lang="en-US"/>
          </a:p>
        </p:txBody>
      </p:sp>
      <p:sp>
        <p:nvSpPr>
          <p:cNvPr id="6" name="Oval 7">
            <a:extLst>
              <a:ext uri="{FF2B5EF4-FFF2-40B4-BE49-F238E27FC236}">
                <a16:creationId xmlns:a16="http://schemas.microsoft.com/office/drawing/2014/main" id="{55234CB7-AFCF-48A5-A630-99047322C1BB}"/>
              </a:ext>
            </a:extLst>
          </p:cNvPr>
          <p:cNvSpPr>
            <a:spLocks noChangeArrowheads="1"/>
          </p:cNvSpPr>
          <p:nvPr/>
        </p:nvSpPr>
        <p:spPr bwMode="auto">
          <a:xfrm>
            <a:off x="4606925" y="3569936"/>
            <a:ext cx="762000" cy="685800"/>
          </a:xfrm>
          <a:prstGeom prst="ellipse">
            <a:avLst/>
          </a:prstGeom>
          <a:solidFill>
            <a:srgbClr val="00B0F0"/>
          </a:solidFill>
          <a:ln w="9525">
            <a:solidFill>
              <a:schemeClr val="tx1"/>
            </a:solidFill>
            <a:miter lim="800000"/>
            <a:headEnd/>
            <a:tailEnd/>
          </a:ln>
          <a:effectLst/>
        </p:spPr>
        <p:txBody>
          <a:bodyPr wrap="none" anchor="ctr"/>
          <a:lstStyle/>
          <a:p>
            <a:endParaRPr lang="en-US"/>
          </a:p>
        </p:txBody>
      </p:sp>
      <p:sp>
        <p:nvSpPr>
          <p:cNvPr id="7" name="Text Box 8">
            <a:extLst>
              <a:ext uri="{FF2B5EF4-FFF2-40B4-BE49-F238E27FC236}">
                <a16:creationId xmlns:a16="http://schemas.microsoft.com/office/drawing/2014/main" id="{E2447BE0-0E8A-44DC-A1C5-77C25B8569BC}"/>
              </a:ext>
            </a:extLst>
          </p:cNvPr>
          <p:cNvSpPr txBox="1">
            <a:spLocks noChangeArrowheads="1"/>
          </p:cNvSpPr>
          <p:nvPr/>
        </p:nvSpPr>
        <p:spPr bwMode="auto">
          <a:xfrm>
            <a:off x="1009650" y="4338286"/>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a:latin typeface="Verdana" panose="020B0604030504040204" pitchFamily="34" charset="0"/>
              </a:rPr>
              <a:t>box</a:t>
            </a:r>
          </a:p>
        </p:txBody>
      </p:sp>
      <p:sp>
        <p:nvSpPr>
          <p:cNvPr id="8" name="Text Box 9">
            <a:extLst>
              <a:ext uri="{FF2B5EF4-FFF2-40B4-BE49-F238E27FC236}">
                <a16:creationId xmlns:a16="http://schemas.microsoft.com/office/drawing/2014/main" id="{ED8BB7CA-058B-48C1-AA08-EEA53A69E873}"/>
              </a:ext>
            </a:extLst>
          </p:cNvPr>
          <p:cNvSpPr txBox="1">
            <a:spLocks noChangeArrowheads="1"/>
          </p:cNvSpPr>
          <p:nvPr/>
        </p:nvSpPr>
        <p:spPr bwMode="auto">
          <a:xfrm>
            <a:off x="2457450" y="4566886"/>
            <a:ext cx="1271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a:latin typeface="Verdana" panose="020B0604030504040204" pitchFamily="34" charset="0"/>
              </a:rPr>
              <a:t>hexagon</a:t>
            </a:r>
          </a:p>
        </p:txBody>
      </p:sp>
      <p:sp>
        <p:nvSpPr>
          <p:cNvPr id="9" name="Text Box 10">
            <a:extLst>
              <a:ext uri="{FF2B5EF4-FFF2-40B4-BE49-F238E27FC236}">
                <a16:creationId xmlns:a16="http://schemas.microsoft.com/office/drawing/2014/main" id="{50B246FC-DE79-42D6-B881-21B955D762B9}"/>
              </a:ext>
            </a:extLst>
          </p:cNvPr>
          <p:cNvSpPr txBox="1">
            <a:spLocks noChangeArrowheads="1"/>
          </p:cNvSpPr>
          <p:nvPr/>
        </p:nvSpPr>
        <p:spPr bwMode="auto">
          <a:xfrm>
            <a:off x="4683125" y="4484336"/>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a:latin typeface="Verdana" panose="020B0604030504040204" pitchFamily="34" charset="0"/>
              </a:rPr>
              <a:t>disk</a:t>
            </a:r>
          </a:p>
        </p:txBody>
      </p:sp>
      <p:sp>
        <p:nvSpPr>
          <p:cNvPr id="10" name="AutoShape 11">
            <a:extLst>
              <a:ext uri="{FF2B5EF4-FFF2-40B4-BE49-F238E27FC236}">
                <a16:creationId xmlns:a16="http://schemas.microsoft.com/office/drawing/2014/main" id="{736E4EDD-1F3C-4A58-93D8-814A69D1AC92}"/>
              </a:ext>
            </a:extLst>
          </p:cNvPr>
          <p:cNvSpPr>
            <a:spLocks noChangeArrowheads="1"/>
          </p:cNvSpPr>
          <p:nvPr/>
        </p:nvSpPr>
        <p:spPr bwMode="auto">
          <a:xfrm>
            <a:off x="6511925" y="3493736"/>
            <a:ext cx="1295400" cy="838200"/>
          </a:xfrm>
          <a:prstGeom prst="plus">
            <a:avLst>
              <a:gd name="adj" fmla="val 25000"/>
            </a:avLst>
          </a:prstGeom>
          <a:solidFill>
            <a:srgbClr val="00B0F0"/>
          </a:solidFill>
          <a:ln w="9525">
            <a:solidFill>
              <a:schemeClr val="tx1"/>
            </a:solidFill>
            <a:miter lim="800000"/>
            <a:headEnd/>
            <a:tailEnd/>
          </a:ln>
          <a:effectLst/>
        </p:spPr>
        <p:txBody>
          <a:bodyPr wrap="none" anchor="ctr"/>
          <a:lstStyle/>
          <a:p>
            <a:endParaRPr lang="en-US"/>
          </a:p>
        </p:txBody>
      </p:sp>
      <p:sp>
        <p:nvSpPr>
          <p:cNvPr id="11" name="Text Box 12">
            <a:extLst>
              <a:ext uri="{FF2B5EF4-FFF2-40B4-BE49-F238E27FC236}">
                <a16:creationId xmlns:a16="http://schemas.microsoft.com/office/drawing/2014/main" id="{E24C15B4-C104-49D2-9D02-163FC1C610C4}"/>
              </a:ext>
            </a:extLst>
          </p:cNvPr>
          <p:cNvSpPr txBox="1">
            <a:spLocks noChangeArrowheads="1"/>
          </p:cNvSpPr>
          <p:nvPr/>
        </p:nvSpPr>
        <p:spPr bwMode="auto">
          <a:xfrm>
            <a:off x="6706674" y="4490656"/>
            <a:ext cx="8643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latin typeface="Verdana" panose="020B0604030504040204" pitchFamily="34" charset="0"/>
              </a:rPr>
              <a:t>other</a:t>
            </a:r>
          </a:p>
        </p:txBody>
      </p:sp>
    </p:spTree>
    <p:extLst>
      <p:ext uri="{BB962C8B-B14F-4D97-AF65-F5344CB8AC3E}">
        <p14:creationId xmlns:p14="http://schemas.microsoft.com/office/powerpoint/2010/main" val="1715213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FF3E3-740D-493D-8B1E-4C562305943F}"/>
              </a:ext>
            </a:extLst>
          </p:cNvPr>
          <p:cNvSpPr>
            <a:spLocks noGrp="1"/>
          </p:cNvSpPr>
          <p:nvPr>
            <p:ph type="title"/>
          </p:nvPr>
        </p:nvSpPr>
        <p:spPr/>
        <p:txBody>
          <a:bodyPr/>
          <a:lstStyle/>
          <a:p>
            <a:r>
              <a:rPr lang="en-US" dirty="0"/>
              <a:t>Dilation</a:t>
            </a:r>
          </a:p>
        </p:txBody>
      </p:sp>
      <p:sp>
        <p:nvSpPr>
          <p:cNvPr id="3" name="Text Box 3">
            <a:extLst>
              <a:ext uri="{FF2B5EF4-FFF2-40B4-BE49-F238E27FC236}">
                <a16:creationId xmlns:a16="http://schemas.microsoft.com/office/drawing/2014/main" id="{1DF109F5-7FE8-4E40-9BCB-947D088B9E31}"/>
              </a:ext>
            </a:extLst>
          </p:cNvPr>
          <p:cNvSpPr txBox="1">
            <a:spLocks noChangeArrowheads="1"/>
          </p:cNvSpPr>
          <p:nvPr/>
        </p:nvSpPr>
        <p:spPr bwMode="auto">
          <a:xfrm>
            <a:off x="574675" y="1597784"/>
            <a:ext cx="814517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latin typeface="Verdana" panose="020B0604030504040204" pitchFamily="34" charset="0"/>
              </a:rPr>
              <a:t>Dilation </a:t>
            </a:r>
            <a:r>
              <a:rPr lang="en-US" altLang="en-US" sz="2000" b="1" dirty="0">
                <a:solidFill>
                  <a:srgbClr val="0070C0"/>
                </a:solidFill>
                <a:latin typeface="Verdana" panose="020B0604030504040204" pitchFamily="34" charset="0"/>
              </a:rPr>
              <a:t>expands</a:t>
            </a:r>
            <a:r>
              <a:rPr lang="en-US" altLang="en-US" sz="2000" dirty="0">
                <a:latin typeface="Verdana" panose="020B0604030504040204" pitchFamily="34" charset="0"/>
              </a:rPr>
              <a:t> the connected sets of 1s of a binary image.</a:t>
            </a: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It can be used for </a:t>
            </a: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   1. growing features</a:t>
            </a:r>
          </a:p>
          <a:p>
            <a:pPr eaLnBrk="1" hangingPunct="1"/>
            <a:endParaRPr lang="en-US" altLang="en-US" sz="2000" dirty="0">
              <a:latin typeface="Verdana" panose="020B0604030504040204" pitchFamily="34" charset="0"/>
            </a:endParaRP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   2. filling holes and gaps</a:t>
            </a:r>
          </a:p>
        </p:txBody>
      </p:sp>
      <p:sp>
        <p:nvSpPr>
          <p:cNvPr id="7" name="Freeform 10">
            <a:extLst>
              <a:ext uri="{FF2B5EF4-FFF2-40B4-BE49-F238E27FC236}">
                <a16:creationId xmlns:a16="http://schemas.microsoft.com/office/drawing/2014/main" id="{C8E7C775-71F8-4965-9C16-4E1D786D302A}"/>
              </a:ext>
            </a:extLst>
          </p:cNvPr>
          <p:cNvSpPr>
            <a:spLocks/>
          </p:cNvSpPr>
          <p:nvPr/>
        </p:nvSpPr>
        <p:spPr bwMode="auto">
          <a:xfrm>
            <a:off x="5007345" y="4673596"/>
            <a:ext cx="1219200" cy="1292225"/>
          </a:xfrm>
          <a:custGeom>
            <a:avLst/>
            <a:gdLst>
              <a:gd name="T0" fmla="*/ 133 w 768"/>
              <a:gd name="T1" fmla="*/ 21 h 814"/>
              <a:gd name="T2" fmla="*/ 254 w 768"/>
              <a:gd name="T3" fmla="*/ 27 h 814"/>
              <a:gd name="T4" fmla="*/ 261 w 768"/>
              <a:gd name="T5" fmla="*/ 88 h 814"/>
              <a:gd name="T6" fmla="*/ 334 w 768"/>
              <a:gd name="T7" fmla="*/ 128 h 814"/>
              <a:gd name="T8" fmla="*/ 395 w 768"/>
              <a:gd name="T9" fmla="*/ 114 h 814"/>
              <a:gd name="T10" fmla="*/ 401 w 768"/>
              <a:gd name="T11" fmla="*/ 94 h 814"/>
              <a:gd name="T12" fmla="*/ 488 w 768"/>
              <a:gd name="T13" fmla="*/ 21 h 814"/>
              <a:gd name="T14" fmla="*/ 696 w 768"/>
              <a:gd name="T15" fmla="*/ 27 h 814"/>
              <a:gd name="T16" fmla="*/ 709 w 768"/>
              <a:gd name="T17" fmla="*/ 74 h 814"/>
              <a:gd name="T18" fmla="*/ 730 w 768"/>
              <a:gd name="T19" fmla="*/ 141 h 814"/>
              <a:gd name="T20" fmla="*/ 743 w 768"/>
              <a:gd name="T21" fmla="*/ 202 h 814"/>
              <a:gd name="T22" fmla="*/ 736 w 768"/>
              <a:gd name="T23" fmla="*/ 356 h 814"/>
              <a:gd name="T24" fmla="*/ 663 w 768"/>
              <a:gd name="T25" fmla="*/ 362 h 814"/>
              <a:gd name="T26" fmla="*/ 649 w 768"/>
              <a:gd name="T27" fmla="*/ 402 h 814"/>
              <a:gd name="T28" fmla="*/ 656 w 768"/>
              <a:gd name="T29" fmla="*/ 469 h 814"/>
              <a:gd name="T30" fmla="*/ 743 w 768"/>
              <a:gd name="T31" fmla="*/ 476 h 814"/>
              <a:gd name="T32" fmla="*/ 736 w 768"/>
              <a:gd name="T33" fmla="*/ 731 h 814"/>
              <a:gd name="T34" fmla="*/ 730 w 768"/>
              <a:gd name="T35" fmla="*/ 751 h 814"/>
              <a:gd name="T36" fmla="*/ 488 w 768"/>
              <a:gd name="T37" fmla="*/ 784 h 814"/>
              <a:gd name="T38" fmla="*/ 107 w 768"/>
              <a:gd name="T39" fmla="*/ 778 h 814"/>
              <a:gd name="T40" fmla="*/ 13 w 768"/>
              <a:gd name="T41" fmla="*/ 771 h 814"/>
              <a:gd name="T42" fmla="*/ 20 w 768"/>
              <a:gd name="T43" fmla="*/ 623 h 814"/>
              <a:gd name="T44" fmla="*/ 33 w 768"/>
              <a:gd name="T45" fmla="*/ 402 h 814"/>
              <a:gd name="T46" fmla="*/ 20 w 768"/>
              <a:gd name="T47" fmla="*/ 148 h 814"/>
              <a:gd name="T48" fmla="*/ 40 w 768"/>
              <a:gd name="T49" fmla="*/ 27 h 814"/>
              <a:gd name="T50" fmla="*/ 133 w 768"/>
              <a:gd name="T51" fmla="*/ 2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8" h="814">
                <a:moveTo>
                  <a:pt x="133" y="21"/>
                </a:moveTo>
                <a:cubicBezTo>
                  <a:pt x="173" y="23"/>
                  <a:pt x="218" y="8"/>
                  <a:pt x="254" y="27"/>
                </a:cubicBezTo>
                <a:cubicBezTo>
                  <a:pt x="272" y="36"/>
                  <a:pt x="258" y="68"/>
                  <a:pt x="261" y="88"/>
                </a:cubicBezTo>
                <a:cubicBezTo>
                  <a:pt x="268" y="130"/>
                  <a:pt x="296" y="123"/>
                  <a:pt x="334" y="128"/>
                </a:cubicBezTo>
                <a:cubicBezTo>
                  <a:pt x="361" y="137"/>
                  <a:pt x="374" y="135"/>
                  <a:pt x="395" y="114"/>
                </a:cubicBezTo>
                <a:cubicBezTo>
                  <a:pt x="397" y="107"/>
                  <a:pt x="400" y="101"/>
                  <a:pt x="401" y="94"/>
                </a:cubicBezTo>
                <a:cubicBezTo>
                  <a:pt x="415" y="0"/>
                  <a:pt x="381" y="29"/>
                  <a:pt x="488" y="21"/>
                </a:cubicBezTo>
                <a:cubicBezTo>
                  <a:pt x="557" y="23"/>
                  <a:pt x="627" y="19"/>
                  <a:pt x="696" y="27"/>
                </a:cubicBezTo>
                <a:cubicBezTo>
                  <a:pt x="712" y="29"/>
                  <a:pt x="705" y="58"/>
                  <a:pt x="709" y="74"/>
                </a:cubicBezTo>
                <a:cubicBezTo>
                  <a:pt x="717" y="108"/>
                  <a:pt x="717" y="103"/>
                  <a:pt x="730" y="141"/>
                </a:cubicBezTo>
                <a:cubicBezTo>
                  <a:pt x="737" y="161"/>
                  <a:pt x="743" y="202"/>
                  <a:pt x="743" y="202"/>
                </a:cubicBezTo>
                <a:cubicBezTo>
                  <a:pt x="741" y="253"/>
                  <a:pt x="759" y="310"/>
                  <a:pt x="736" y="356"/>
                </a:cubicBezTo>
                <a:cubicBezTo>
                  <a:pt x="725" y="378"/>
                  <a:pt x="685" y="351"/>
                  <a:pt x="663" y="362"/>
                </a:cubicBezTo>
                <a:cubicBezTo>
                  <a:pt x="651" y="369"/>
                  <a:pt x="649" y="402"/>
                  <a:pt x="649" y="402"/>
                </a:cubicBezTo>
                <a:cubicBezTo>
                  <a:pt x="651" y="424"/>
                  <a:pt x="638" y="455"/>
                  <a:pt x="656" y="469"/>
                </a:cubicBezTo>
                <a:cubicBezTo>
                  <a:pt x="679" y="487"/>
                  <a:pt x="735" y="448"/>
                  <a:pt x="743" y="476"/>
                </a:cubicBezTo>
                <a:cubicBezTo>
                  <a:pt x="768" y="557"/>
                  <a:pt x="740" y="646"/>
                  <a:pt x="736" y="731"/>
                </a:cubicBezTo>
                <a:cubicBezTo>
                  <a:pt x="736" y="738"/>
                  <a:pt x="734" y="746"/>
                  <a:pt x="730" y="751"/>
                </a:cubicBezTo>
                <a:cubicBezTo>
                  <a:pt x="678" y="814"/>
                  <a:pt x="488" y="784"/>
                  <a:pt x="488" y="784"/>
                </a:cubicBezTo>
                <a:cubicBezTo>
                  <a:pt x="355" y="780"/>
                  <a:pt x="237" y="770"/>
                  <a:pt x="107" y="778"/>
                </a:cubicBezTo>
                <a:cubicBezTo>
                  <a:pt x="98" y="779"/>
                  <a:pt x="19" y="795"/>
                  <a:pt x="13" y="771"/>
                </a:cubicBezTo>
                <a:cubicBezTo>
                  <a:pt x="1" y="723"/>
                  <a:pt x="17" y="672"/>
                  <a:pt x="20" y="623"/>
                </a:cubicBezTo>
                <a:cubicBezTo>
                  <a:pt x="24" y="549"/>
                  <a:pt x="33" y="402"/>
                  <a:pt x="33" y="402"/>
                </a:cubicBezTo>
                <a:cubicBezTo>
                  <a:pt x="29" y="317"/>
                  <a:pt x="15" y="233"/>
                  <a:pt x="20" y="148"/>
                </a:cubicBezTo>
                <a:cubicBezTo>
                  <a:pt x="22" y="107"/>
                  <a:pt x="0" y="35"/>
                  <a:pt x="40" y="27"/>
                </a:cubicBezTo>
                <a:cubicBezTo>
                  <a:pt x="71" y="21"/>
                  <a:pt x="102" y="23"/>
                  <a:pt x="133" y="21"/>
                </a:cubicBezTo>
                <a:close/>
              </a:path>
            </a:pathLst>
          </a:custGeom>
          <a:solidFill>
            <a:srgbClr val="00B0F0"/>
          </a:solidFill>
          <a:ln w="9525" cap="flat" cmpd="sng">
            <a:solidFill>
              <a:schemeClr val="tx1"/>
            </a:solidFill>
            <a:prstDash val="solid"/>
            <a:miter lim="800000"/>
            <a:headEnd type="none" w="med" len="med"/>
            <a:tailEnd type="none" w="med" len="med"/>
          </a:ln>
          <a:effectLst/>
        </p:spPr>
        <p:txBody>
          <a:bodyPr wrap="none"/>
          <a:lstStyle/>
          <a:p>
            <a:endParaRPr lang="en-US"/>
          </a:p>
        </p:txBody>
      </p:sp>
      <p:sp>
        <p:nvSpPr>
          <p:cNvPr id="8" name="Rectangle 11">
            <a:extLst>
              <a:ext uri="{FF2B5EF4-FFF2-40B4-BE49-F238E27FC236}">
                <a16:creationId xmlns:a16="http://schemas.microsoft.com/office/drawing/2014/main" id="{0D50CF93-90E5-4208-BA98-878A0DDAC7C2}"/>
              </a:ext>
            </a:extLst>
          </p:cNvPr>
          <p:cNvSpPr>
            <a:spLocks noChangeArrowheads="1"/>
          </p:cNvSpPr>
          <p:nvPr/>
        </p:nvSpPr>
        <p:spPr bwMode="auto">
          <a:xfrm>
            <a:off x="6829795" y="4650616"/>
            <a:ext cx="1143000" cy="1219200"/>
          </a:xfrm>
          <a:prstGeom prst="rect">
            <a:avLst/>
          </a:prstGeom>
          <a:solidFill>
            <a:srgbClr val="00B0F0"/>
          </a:solidFill>
          <a:ln w="9525">
            <a:solidFill>
              <a:schemeClr val="tx1"/>
            </a:solidFill>
            <a:miter lim="800000"/>
            <a:headEnd/>
            <a:tailEnd/>
          </a:ln>
          <a:effectLst/>
        </p:spPr>
        <p:txBody>
          <a:bodyPr wrap="none" anchor="ctr"/>
          <a:lstStyle/>
          <a:p>
            <a:endParaRPr lang="en-US"/>
          </a:p>
        </p:txBody>
      </p:sp>
      <p:sp>
        <p:nvSpPr>
          <p:cNvPr id="9" name="Line 12">
            <a:extLst>
              <a:ext uri="{FF2B5EF4-FFF2-40B4-BE49-F238E27FC236}">
                <a16:creationId xmlns:a16="http://schemas.microsoft.com/office/drawing/2014/main" id="{C9377084-C266-4441-AB88-DA652DB4C1D2}"/>
              </a:ext>
            </a:extLst>
          </p:cNvPr>
          <p:cNvSpPr>
            <a:spLocks noChangeShapeType="1"/>
          </p:cNvSpPr>
          <p:nvPr/>
        </p:nvSpPr>
        <p:spPr bwMode="auto">
          <a:xfrm>
            <a:off x="6436017" y="5260216"/>
            <a:ext cx="304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 name="Oval 13">
            <a:extLst>
              <a:ext uri="{FF2B5EF4-FFF2-40B4-BE49-F238E27FC236}">
                <a16:creationId xmlns:a16="http://schemas.microsoft.com/office/drawing/2014/main" id="{56BD43D7-7C31-4857-82CD-E44360D0BB58}"/>
              </a:ext>
            </a:extLst>
          </p:cNvPr>
          <p:cNvSpPr>
            <a:spLocks noChangeArrowheads="1"/>
          </p:cNvSpPr>
          <p:nvPr/>
        </p:nvSpPr>
        <p:spPr bwMode="auto">
          <a:xfrm>
            <a:off x="898895" y="4589458"/>
            <a:ext cx="1447800" cy="990600"/>
          </a:xfrm>
          <a:prstGeom prst="ellipse">
            <a:avLst/>
          </a:prstGeom>
          <a:solidFill>
            <a:srgbClr val="00B0F0"/>
          </a:solidFill>
          <a:ln w="9525">
            <a:solidFill>
              <a:schemeClr val="tx1"/>
            </a:solidFill>
            <a:miter lim="800000"/>
            <a:headEnd/>
            <a:tailEnd/>
          </a:ln>
          <a:effectLst/>
        </p:spPr>
        <p:txBody>
          <a:bodyPr wrap="none" anchor="ctr"/>
          <a:lstStyle/>
          <a:p>
            <a:endParaRPr lang="en-US"/>
          </a:p>
        </p:txBody>
      </p:sp>
      <p:sp>
        <p:nvSpPr>
          <p:cNvPr id="11" name="Oval 16">
            <a:extLst>
              <a:ext uri="{FF2B5EF4-FFF2-40B4-BE49-F238E27FC236}">
                <a16:creationId xmlns:a16="http://schemas.microsoft.com/office/drawing/2014/main" id="{5F47A8E2-98BB-42DC-86F4-0030914A8B6B}"/>
              </a:ext>
            </a:extLst>
          </p:cNvPr>
          <p:cNvSpPr>
            <a:spLocks noChangeArrowheads="1"/>
          </p:cNvSpPr>
          <p:nvPr/>
        </p:nvSpPr>
        <p:spPr bwMode="auto">
          <a:xfrm>
            <a:off x="2956295" y="4589458"/>
            <a:ext cx="1447800" cy="990600"/>
          </a:xfrm>
          <a:prstGeom prst="ellipse">
            <a:avLst/>
          </a:prstGeom>
          <a:solidFill>
            <a:srgbClr val="00B0F0"/>
          </a:solidFill>
          <a:ln w="9525">
            <a:solidFill>
              <a:schemeClr val="tx1"/>
            </a:solidFill>
            <a:miter lim="800000"/>
            <a:headEnd/>
            <a:tailEnd/>
          </a:ln>
          <a:effectLst/>
        </p:spPr>
        <p:txBody>
          <a:bodyPr wrap="none" anchor="ctr"/>
          <a:lstStyle/>
          <a:p>
            <a:endParaRPr lang="en-US"/>
          </a:p>
        </p:txBody>
      </p:sp>
      <p:sp>
        <p:nvSpPr>
          <p:cNvPr id="13" name="Oval 14">
            <a:extLst>
              <a:ext uri="{FF2B5EF4-FFF2-40B4-BE49-F238E27FC236}">
                <a16:creationId xmlns:a16="http://schemas.microsoft.com/office/drawing/2014/main" id="{DE5027C4-331A-41B1-9891-327C802FF943}"/>
              </a:ext>
            </a:extLst>
          </p:cNvPr>
          <p:cNvSpPr>
            <a:spLocks noChangeArrowheads="1"/>
          </p:cNvSpPr>
          <p:nvPr/>
        </p:nvSpPr>
        <p:spPr bwMode="auto">
          <a:xfrm>
            <a:off x="1241795" y="4823317"/>
            <a:ext cx="228600" cy="228600"/>
          </a:xfrm>
          <a:prstGeom prst="ellipse">
            <a:avLst/>
          </a:prstGeom>
          <a:solidFill>
            <a:schemeClr val="bg1"/>
          </a:solidFill>
          <a:ln w="9525">
            <a:solidFill>
              <a:schemeClr val="tx1"/>
            </a:solidFill>
            <a:miter lim="800000"/>
            <a:headEnd/>
            <a:tailEnd/>
          </a:ln>
          <a:effectLst/>
        </p:spPr>
        <p:txBody>
          <a:bodyPr wrap="none" anchor="ctr"/>
          <a:lstStyle/>
          <a:p>
            <a:endParaRPr lang="en-US"/>
          </a:p>
        </p:txBody>
      </p:sp>
      <p:sp>
        <p:nvSpPr>
          <p:cNvPr id="14" name="Oval 15">
            <a:extLst>
              <a:ext uri="{FF2B5EF4-FFF2-40B4-BE49-F238E27FC236}">
                <a16:creationId xmlns:a16="http://schemas.microsoft.com/office/drawing/2014/main" id="{A718154A-0D91-4A2F-815B-45991E9940CE}"/>
              </a:ext>
            </a:extLst>
          </p:cNvPr>
          <p:cNvSpPr>
            <a:spLocks noChangeArrowheads="1"/>
          </p:cNvSpPr>
          <p:nvPr/>
        </p:nvSpPr>
        <p:spPr bwMode="auto">
          <a:xfrm>
            <a:off x="1851395" y="4823317"/>
            <a:ext cx="228600" cy="228600"/>
          </a:xfrm>
          <a:prstGeom prst="ellipse">
            <a:avLst/>
          </a:prstGeom>
          <a:solidFill>
            <a:schemeClr val="bg1"/>
          </a:solidFill>
          <a:ln w="9525">
            <a:solidFill>
              <a:schemeClr val="tx1"/>
            </a:solidFill>
            <a:miter lim="800000"/>
            <a:headEnd/>
            <a:tailEnd/>
          </a:ln>
          <a:effectLst/>
        </p:spPr>
        <p:txBody>
          <a:bodyPr wrap="none" anchor="ctr"/>
          <a:lstStyle/>
          <a:p>
            <a:endParaRPr lang="en-US"/>
          </a:p>
        </p:txBody>
      </p:sp>
      <p:sp>
        <p:nvSpPr>
          <p:cNvPr id="15" name="Oval 17">
            <a:extLst>
              <a:ext uri="{FF2B5EF4-FFF2-40B4-BE49-F238E27FC236}">
                <a16:creationId xmlns:a16="http://schemas.microsoft.com/office/drawing/2014/main" id="{DB0C9F36-9FBD-46BE-AAB7-95E102802C4E}"/>
              </a:ext>
            </a:extLst>
          </p:cNvPr>
          <p:cNvSpPr>
            <a:spLocks noChangeArrowheads="1"/>
          </p:cNvSpPr>
          <p:nvPr/>
        </p:nvSpPr>
        <p:spPr bwMode="auto">
          <a:xfrm>
            <a:off x="1546595" y="5128117"/>
            <a:ext cx="228600" cy="228600"/>
          </a:xfrm>
          <a:prstGeom prst="ellipse">
            <a:avLst/>
          </a:prstGeom>
          <a:solidFill>
            <a:schemeClr val="bg1"/>
          </a:solidFill>
          <a:ln w="9525">
            <a:solidFill>
              <a:schemeClr val="tx1"/>
            </a:solidFill>
            <a:miter lim="800000"/>
            <a:headEnd/>
            <a:tailEnd/>
          </a:ln>
          <a:effectLst/>
        </p:spPr>
        <p:txBody>
          <a:bodyPr wrap="none" anchor="ctr"/>
          <a:lstStyle/>
          <a:p>
            <a:endParaRPr lang="en-US"/>
          </a:p>
        </p:txBody>
      </p:sp>
      <p:sp>
        <p:nvSpPr>
          <p:cNvPr id="16" name="Line 18">
            <a:extLst>
              <a:ext uri="{FF2B5EF4-FFF2-40B4-BE49-F238E27FC236}">
                <a16:creationId xmlns:a16="http://schemas.microsoft.com/office/drawing/2014/main" id="{7EDE6C0A-14F9-4254-A763-A9B5C75D1AC8}"/>
              </a:ext>
            </a:extLst>
          </p:cNvPr>
          <p:cNvSpPr>
            <a:spLocks noChangeShapeType="1"/>
          </p:cNvSpPr>
          <p:nvPr/>
        </p:nvSpPr>
        <p:spPr bwMode="auto">
          <a:xfrm>
            <a:off x="2479708" y="5051917"/>
            <a:ext cx="381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8" name="Line 12">
            <a:extLst>
              <a:ext uri="{FF2B5EF4-FFF2-40B4-BE49-F238E27FC236}">
                <a16:creationId xmlns:a16="http://schemas.microsoft.com/office/drawing/2014/main" id="{FFB7BB74-95AD-43C7-ACCF-02748BEDFAD1}"/>
              </a:ext>
            </a:extLst>
          </p:cNvPr>
          <p:cNvSpPr>
            <a:spLocks noChangeShapeType="1"/>
          </p:cNvSpPr>
          <p:nvPr/>
        </p:nvSpPr>
        <p:spPr bwMode="auto">
          <a:xfrm>
            <a:off x="6654089" y="3008668"/>
            <a:ext cx="304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7" name="Rectangle: Rounded Corners 16">
            <a:extLst>
              <a:ext uri="{FF2B5EF4-FFF2-40B4-BE49-F238E27FC236}">
                <a16:creationId xmlns:a16="http://schemas.microsoft.com/office/drawing/2014/main" id="{FF58E3CB-7DB5-446C-8CD0-D24CDB9ACDE3}"/>
              </a:ext>
            </a:extLst>
          </p:cNvPr>
          <p:cNvSpPr/>
          <p:nvPr/>
        </p:nvSpPr>
        <p:spPr>
          <a:xfrm>
            <a:off x="6994895" y="2111113"/>
            <a:ext cx="1838560" cy="1773668"/>
          </a:xfrm>
          <a:prstGeom prst="roundRect">
            <a:avLst/>
          </a:prstGeom>
          <a:solidFill>
            <a:srgbClr val="431B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5BC60A1-F3F8-426E-B918-648AF42AF94C}"/>
              </a:ext>
            </a:extLst>
          </p:cNvPr>
          <p:cNvSpPr/>
          <p:nvPr/>
        </p:nvSpPr>
        <p:spPr>
          <a:xfrm>
            <a:off x="4756810" y="2148279"/>
            <a:ext cx="1861273" cy="1718312"/>
          </a:xfrm>
          <a:prstGeom prst="roundRect">
            <a:avLst>
              <a:gd name="adj" fmla="val 13467"/>
            </a:avLst>
          </a:prstGeom>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1E853F65-095E-4D5A-830D-91DC3A8C45EB}"/>
              </a:ext>
            </a:extLst>
          </p:cNvPr>
          <p:cNvSpPr/>
          <p:nvPr/>
        </p:nvSpPr>
        <p:spPr>
          <a:xfrm>
            <a:off x="5047928" y="2372170"/>
            <a:ext cx="1317444" cy="1265564"/>
          </a:xfrm>
          <a:prstGeom prst="rect">
            <a:avLst/>
          </a:prstGeom>
          <a:solidFill>
            <a:srgbClr val="431B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E917E61-37A4-4A93-93F9-E3C663F5069E}"/>
              </a:ext>
            </a:extLst>
          </p:cNvPr>
          <p:cNvSpPr/>
          <p:nvPr/>
        </p:nvSpPr>
        <p:spPr>
          <a:xfrm>
            <a:off x="4760994" y="2146085"/>
            <a:ext cx="492715" cy="452170"/>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C42D653-69E3-41CC-AF31-2E2A49CED0D9}"/>
              </a:ext>
            </a:extLst>
          </p:cNvPr>
          <p:cNvSpPr/>
          <p:nvPr/>
        </p:nvSpPr>
        <p:spPr>
          <a:xfrm>
            <a:off x="5007468" y="2348886"/>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DE5A746-6A3B-44F2-B88A-65351CD350FE}"/>
              </a:ext>
            </a:extLst>
          </p:cNvPr>
          <p:cNvSpPr/>
          <p:nvPr/>
        </p:nvSpPr>
        <p:spPr>
          <a:xfrm>
            <a:off x="5441089" y="3425750"/>
            <a:ext cx="492715" cy="452170"/>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485DABF-2FCD-42F9-99BF-A660F3C28936}"/>
              </a:ext>
            </a:extLst>
          </p:cNvPr>
          <p:cNvSpPr/>
          <p:nvPr/>
        </p:nvSpPr>
        <p:spPr>
          <a:xfrm>
            <a:off x="5687563" y="3628551"/>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74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5E31D-9ED9-4D49-80F8-C106BB0617BF}"/>
              </a:ext>
            </a:extLst>
          </p:cNvPr>
          <p:cNvSpPr>
            <a:spLocks noGrp="1"/>
          </p:cNvSpPr>
          <p:nvPr>
            <p:ph type="title"/>
          </p:nvPr>
        </p:nvSpPr>
        <p:spPr/>
        <p:txBody>
          <a:bodyPr/>
          <a:lstStyle/>
          <a:p>
            <a:r>
              <a:rPr lang="en-US" dirty="0"/>
              <a:t>Erosion</a:t>
            </a:r>
          </a:p>
        </p:txBody>
      </p:sp>
      <p:sp>
        <p:nvSpPr>
          <p:cNvPr id="3" name="Text Box 3">
            <a:extLst>
              <a:ext uri="{FF2B5EF4-FFF2-40B4-BE49-F238E27FC236}">
                <a16:creationId xmlns:a16="http://schemas.microsoft.com/office/drawing/2014/main" id="{AA127BF8-5D7C-48D6-8F3B-2D8C953CB89C}"/>
              </a:ext>
            </a:extLst>
          </p:cNvPr>
          <p:cNvSpPr txBox="1">
            <a:spLocks noChangeArrowheads="1"/>
          </p:cNvSpPr>
          <p:nvPr/>
        </p:nvSpPr>
        <p:spPr bwMode="auto">
          <a:xfrm>
            <a:off x="696118" y="1690689"/>
            <a:ext cx="796243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latin typeface="Verdana" panose="020B0604030504040204" pitchFamily="34" charset="0"/>
              </a:rPr>
              <a:t>Erosion </a:t>
            </a:r>
            <a:r>
              <a:rPr lang="en-US" altLang="en-US" sz="2000" b="1" dirty="0">
                <a:solidFill>
                  <a:srgbClr val="0070C0"/>
                </a:solidFill>
                <a:latin typeface="Verdana" panose="020B0604030504040204" pitchFamily="34" charset="0"/>
              </a:rPr>
              <a:t>shrinks</a:t>
            </a:r>
            <a:r>
              <a:rPr lang="en-US" altLang="en-US" sz="2000" dirty="0">
                <a:latin typeface="Verdana" panose="020B0604030504040204" pitchFamily="34" charset="0"/>
              </a:rPr>
              <a:t> the connected sets of 1s of a binary image.</a:t>
            </a: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It can be used for </a:t>
            </a: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   1. shrinking features</a:t>
            </a:r>
          </a:p>
          <a:p>
            <a:pPr eaLnBrk="1" hangingPunct="1"/>
            <a:endParaRPr lang="en-US" altLang="en-US" sz="2000" dirty="0">
              <a:latin typeface="Verdana" panose="020B0604030504040204" pitchFamily="34" charset="0"/>
            </a:endParaRP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   2. Removing bridges, branches and small protrusions</a:t>
            </a:r>
          </a:p>
        </p:txBody>
      </p:sp>
      <p:sp>
        <p:nvSpPr>
          <p:cNvPr id="10" name="Oval 22">
            <a:extLst>
              <a:ext uri="{FF2B5EF4-FFF2-40B4-BE49-F238E27FC236}">
                <a16:creationId xmlns:a16="http://schemas.microsoft.com/office/drawing/2014/main" id="{11328014-A222-4673-9261-7E1A6060255D}"/>
              </a:ext>
            </a:extLst>
          </p:cNvPr>
          <p:cNvSpPr>
            <a:spLocks noChangeArrowheads="1"/>
          </p:cNvSpPr>
          <p:nvPr/>
        </p:nvSpPr>
        <p:spPr bwMode="auto">
          <a:xfrm>
            <a:off x="4374289" y="4584104"/>
            <a:ext cx="533400" cy="533400"/>
          </a:xfrm>
          <a:prstGeom prst="ellipse">
            <a:avLst/>
          </a:prstGeom>
          <a:solidFill>
            <a:srgbClr val="00B0F0"/>
          </a:solidFill>
          <a:ln w="9525">
            <a:noFill/>
            <a:miter lim="800000"/>
            <a:headEnd/>
            <a:tailEnd/>
          </a:ln>
          <a:effectLst/>
        </p:spPr>
        <p:txBody>
          <a:bodyPr wrap="none" anchor="ctr"/>
          <a:lstStyle/>
          <a:p>
            <a:pPr algn="ctr" eaLnBrk="1" hangingPunct="1"/>
            <a:endParaRPr lang="en-US" altLang="en-US" sz="2000">
              <a:latin typeface="Verdana" panose="020B0604030504040204" pitchFamily="34" charset="0"/>
            </a:endParaRPr>
          </a:p>
        </p:txBody>
      </p:sp>
      <p:sp>
        <p:nvSpPr>
          <p:cNvPr id="11" name="Oval 28">
            <a:extLst>
              <a:ext uri="{FF2B5EF4-FFF2-40B4-BE49-F238E27FC236}">
                <a16:creationId xmlns:a16="http://schemas.microsoft.com/office/drawing/2014/main" id="{C0A40912-FA4B-428B-87DA-A6CF3A727FC7}"/>
              </a:ext>
            </a:extLst>
          </p:cNvPr>
          <p:cNvSpPr>
            <a:spLocks noChangeArrowheads="1"/>
          </p:cNvSpPr>
          <p:nvPr/>
        </p:nvSpPr>
        <p:spPr bwMode="auto">
          <a:xfrm>
            <a:off x="1214211" y="4553148"/>
            <a:ext cx="685800" cy="609600"/>
          </a:xfrm>
          <a:prstGeom prst="ellipse">
            <a:avLst/>
          </a:prstGeom>
          <a:solidFill>
            <a:srgbClr val="00B0F0"/>
          </a:solidFill>
          <a:ln>
            <a:noFill/>
          </a:ln>
          <a:effectLst/>
        </p:spPr>
        <p:txBody>
          <a:bodyPr wrap="none" anchor="ctr"/>
          <a:lstStyle/>
          <a:p>
            <a:endParaRPr lang="en-US"/>
          </a:p>
        </p:txBody>
      </p:sp>
      <p:sp>
        <p:nvSpPr>
          <p:cNvPr id="12" name="Oval 29">
            <a:extLst>
              <a:ext uri="{FF2B5EF4-FFF2-40B4-BE49-F238E27FC236}">
                <a16:creationId xmlns:a16="http://schemas.microsoft.com/office/drawing/2014/main" id="{8C776E84-DC1B-47D5-9227-8426C2659EEF}"/>
              </a:ext>
            </a:extLst>
          </p:cNvPr>
          <p:cNvSpPr>
            <a:spLocks noChangeArrowheads="1"/>
          </p:cNvSpPr>
          <p:nvPr/>
        </p:nvSpPr>
        <p:spPr bwMode="auto">
          <a:xfrm>
            <a:off x="5441089" y="4584104"/>
            <a:ext cx="533400" cy="533400"/>
          </a:xfrm>
          <a:prstGeom prst="ellipse">
            <a:avLst/>
          </a:prstGeom>
          <a:solidFill>
            <a:srgbClr val="00B0F0"/>
          </a:solidFill>
          <a:ln w="9525">
            <a:noFill/>
            <a:miter lim="800000"/>
            <a:headEnd/>
            <a:tailEnd/>
          </a:ln>
          <a:effectLst/>
        </p:spPr>
        <p:txBody>
          <a:bodyPr wrap="none" anchor="ctr"/>
          <a:lstStyle/>
          <a:p>
            <a:endParaRPr lang="en-US"/>
          </a:p>
        </p:txBody>
      </p:sp>
      <p:sp>
        <p:nvSpPr>
          <p:cNvPr id="13" name="Oval 30">
            <a:extLst>
              <a:ext uri="{FF2B5EF4-FFF2-40B4-BE49-F238E27FC236}">
                <a16:creationId xmlns:a16="http://schemas.microsoft.com/office/drawing/2014/main" id="{4A641D37-B3F9-4F29-A016-F71552AF923F}"/>
              </a:ext>
            </a:extLst>
          </p:cNvPr>
          <p:cNvSpPr>
            <a:spLocks noChangeArrowheads="1"/>
          </p:cNvSpPr>
          <p:nvPr/>
        </p:nvSpPr>
        <p:spPr bwMode="auto">
          <a:xfrm>
            <a:off x="2281011" y="4553148"/>
            <a:ext cx="685800" cy="609600"/>
          </a:xfrm>
          <a:prstGeom prst="ellipse">
            <a:avLst/>
          </a:prstGeom>
          <a:solidFill>
            <a:srgbClr val="00B0F0"/>
          </a:solidFill>
          <a:ln>
            <a:noFill/>
          </a:ln>
          <a:effectLst/>
        </p:spPr>
        <p:txBody>
          <a:bodyPr wrap="none" anchor="ctr"/>
          <a:lstStyle/>
          <a:p>
            <a:endParaRPr lang="en-US"/>
          </a:p>
        </p:txBody>
      </p:sp>
      <p:sp>
        <p:nvSpPr>
          <p:cNvPr id="14" name="Freeform 31">
            <a:extLst>
              <a:ext uri="{FF2B5EF4-FFF2-40B4-BE49-F238E27FC236}">
                <a16:creationId xmlns:a16="http://schemas.microsoft.com/office/drawing/2014/main" id="{786D877D-19FB-48B1-9487-771B5602587E}"/>
              </a:ext>
            </a:extLst>
          </p:cNvPr>
          <p:cNvSpPr>
            <a:spLocks/>
          </p:cNvSpPr>
          <p:nvPr/>
        </p:nvSpPr>
        <p:spPr bwMode="auto">
          <a:xfrm>
            <a:off x="1796824" y="4749998"/>
            <a:ext cx="511175" cy="201613"/>
          </a:xfrm>
          <a:custGeom>
            <a:avLst/>
            <a:gdLst>
              <a:gd name="T0" fmla="*/ 4 w 322"/>
              <a:gd name="T1" fmla="*/ 7 h 127"/>
              <a:gd name="T2" fmla="*/ 298 w 322"/>
              <a:gd name="T3" fmla="*/ 20 h 127"/>
              <a:gd name="T4" fmla="*/ 312 w 322"/>
              <a:gd name="T5" fmla="*/ 60 h 127"/>
              <a:gd name="T6" fmla="*/ 318 w 322"/>
              <a:gd name="T7" fmla="*/ 120 h 127"/>
              <a:gd name="T8" fmla="*/ 298 w 322"/>
              <a:gd name="T9" fmla="*/ 127 h 127"/>
              <a:gd name="T10" fmla="*/ 158 w 322"/>
              <a:gd name="T11" fmla="*/ 94 h 127"/>
              <a:gd name="T12" fmla="*/ 57 w 322"/>
              <a:gd name="T13" fmla="*/ 100 h 127"/>
              <a:gd name="T14" fmla="*/ 17 w 322"/>
              <a:gd name="T15" fmla="*/ 114 h 127"/>
              <a:gd name="T16" fmla="*/ 17 w 322"/>
              <a:gd name="T17" fmla="*/ 67 h 127"/>
              <a:gd name="T18" fmla="*/ 4 w 322"/>
              <a:gd name="T19"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127">
                <a:moveTo>
                  <a:pt x="4" y="7"/>
                </a:moveTo>
                <a:cubicBezTo>
                  <a:pt x="102" y="14"/>
                  <a:pt x="202" y="0"/>
                  <a:pt x="298" y="20"/>
                </a:cubicBezTo>
                <a:cubicBezTo>
                  <a:pt x="312" y="23"/>
                  <a:pt x="312" y="60"/>
                  <a:pt x="312" y="60"/>
                </a:cubicBezTo>
                <a:cubicBezTo>
                  <a:pt x="314" y="80"/>
                  <a:pt x="322" y="100"/>
                  <a:pt x="318" y="120"/>
                </a:cubicBezTo>
                <a:cubicBezTo>
                  <a:pt x="317" y="127"/>
                  <a:pt x="305" y="127"/>
                  <a:pt x="298" y="127"/>
                </a:cubicBezTo>
                <a:cubicBezTo>
                  <a:pt x="247" y="124"/>
                  <a:pt x="206" y="105"/>
                  <a:pt x="158" y="94"/>
                </a:cubicBezTo>
                <a:cubicBezTo>
                  <a:pt x="124" y="96"/>
                  <a:pt x="90" y="95"/>
                  <a:pt x="57" y="100"/>
                </a:cubicBezTo>
                <a:cubicBezTo>
                  <a:pt x="43" y="102"/>
                  <a:pt x="17" y="114"/>
                  <a:pt x="17" y="114"/>
                </a:cubicBezTo>
                <a:cubicBezTo>
                  <a:pt x="0" y="66"/>
                  <a:pt x="17" y="126"/>
                  <a:pt x="17" y="67"/>
                </a:cubicBezTo>
                <a:cubicBezTo>
                  <a:pt x="17" y="47"/>
                  <a:pt x="10" y="26"/>
                  <a:pt x="4" y="7"/>
                </a:cubicBezTo>
                <a:close/>
              </a:path>
            </a:pathLst>
          </a:custGeom>
          <a:solidFill>
            <a:srgbClr val="00B0F0"/>
          </a:solidFill>
          <a:ln>
            <a:noFill/>
          </a:ln>
          <a:effectLst/>
        </p:spPr>
        <p:txBody>
          <a:bodyPr wrap="none"/>
          <a:lstStyle/>
          <a:p>
            <a:endParaRPr lang="en-US"/>
          </a:p>
        </p:txBody>
      </p:sp>
      <p:sp>
        <p:nvSpPr>
          <p:cNvPr id="15" name="Line 33">
            <a:extLst>
              <a:ext uri="{FF2B5EF4-FFF2-40B4-BE49-F238E27FC236}">
                <a16:creationId xmlns:a16="http://schemas.microsoft.com/office/drawing/2014/main" id="{CD26BE2A-6AA2-47DA-920E-1F3DCB45F8C1}"/>
              </a:ext>
            </a:extLst>
          </p:cNvPr>
          <p:cNvSpPr>
            <a:spLocks noChangeShapeType="1"/>
          </p:cNvSpPr>
          <p:nvPr/>
        </p:nvSpPr>
        <p:spPr bwMode="auto">
          <a:xfrm>
            <a:off x="3174752" y="4857948"/>
            <a:ext cx="685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6" name="Rectangle 35">
            <a:extLst>
              <a:ext uri="{FF2B5EF4-FFF2-40B4-BE49-F238E27FC236}">
                <a16:creationId xmlns:a16="http://schemas.microsoft.com/office/drawing/2014/main" id="{BD3BB4D4-971B-4211-9C1F-9D1B1E9F159D}"/>
              </a:ext>
            </a:extLst>
          </p:cNvPr>
          <p:cNvSpPr>
            <a:spLocks noChangeArrowheads="1"/>
          </p:cNvSpPr>
          <p:nvPr/>
        </p:nvSpPr>
        <p:spPr bwMode="auto">
          <a:xfrm>
            <a:off x="1401082" y="5570797"/>
            <a:ext cx="1143000" cy="609600"/>
          </a:xfrm>
          <a:prstGeom prst="rect">
            <a:avLst/>
          </a:prstGeom>
          <a:solidFill>
            <a:srgbClr val="00B0F0"/>
          </a:solidFill>
          <a:ln>
            <a:noFill/>
          </a:ln>
          <a:effectLst/>
        </p:spPr>
        <p:txBody>
          <a:bodyPr wrap="none" anchor="ctr"/>
          <a:lstStyle/>
          <a:p>
            <a:endParaRPr lang="en-US"/>
          </a:p>
        </p:txBody>
      </p:sp>
      <p:sp>
        <p:nvSpPr>
          <p:cNvPr id="17" name="Rectangle 40">
            <a:extLst>
              <a:ext uri="{FF2B5EF4-FFF2-40B4-BE49-F238E27FC236}">
                <a16:creationId xmlns:a16="http://schemas.microsoft.com/office/drawing/2014/main" id="{5CA92547-6D74-46BB-B068-528C6F4707B2}"/>
              </a:ext>
            </a:extLst>
          </p:cNvPr>
          <p:cNvSpPr>
            <a:spLocks noChangeArrowheads="1"/>
          </p:cNvSpPr>
          <p:nvPr/>
        </p:nvSpPr>
        <p:spPr bwMode="auto">
          <a:xfrm>
            <a:off x="4666482" y="5608897"/>
            <a:ext cx="1066800" cy="533400"/>
          </a:xfrm>
          <a:prstGeom prst="rect">
            <a:avLst/>
          </a:prstGeom>
          <a:solidFill>
            <a:srgbClr val="00B0F0"/>
          </a:solidFill>
          <a:ln>
            <a:noFill/>
          </a:ln>
          <a:effectLst/>
        </p:spPr>
        <p:txBody>
          <a:bodyPr wrap="none" anchor="ctr"/>
          <a:lstStyle/>
          <a:p>
            <a:endParaRPr lang="en-US"/>
          </a:p>
        </p:txBody>
      </p:sp>
      <p:sp>
        <p:nvSpPr>
          <p:cNvPr id="18" name="Line 41">
            <a:extLst>
              <a:ext uri="{FF2B5EF4-FFF2-40B4-BE49-F238E27FC236}">
                <a16:creationId xmlns:a16="http://schemas.microsoft.com/office/drawing/2014/main" id="{C336F3DF-1D9D-4FFD-BE66-DC053E0DDE9D}"/>
              </a:ext>
            </a:extLst>
          </p:cNvPr>
          <p:cNvSpPr>
            <a:spLocks noChangeShapeType="1"/>
          </p:cNvSpPr>
          <p:nvPr/>
        </p:nvSpPr>
        <p:spPr bwMode="auto">
          <a:xfrm>
            <a:off x="3174752" y="5875597"/>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Line 12">
            <a:extLst>
              <a:ext uri="{FF2B5EF4-FFF2-40B4-BE49-F238E27FC236}">
                <a16:creationId xmlns:a16="http://schemas.microsoft.com/office/drawing/2014/main" id="{FCA83732-CF89-4E64-BF65-46213B40E2A9}"/>
              </a:ext>
            </a:extLst>
          </p:cNvPr>
          <p:cNvSpPr>
            <a:spLocks noChangeShapeType="1"/>
          </p:cNvSpPr>
          <p:nvPr/>
        </p:nvSpPr>
        <p:spPr bwMode="auto">
          <a:xfrm flipV="1">
            <a:off x="6472071" y="3008668"/>
            <a:ext cx="486818" cy="75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Rectangle 21">
            <a:extLst>
              <a:ext uri="{FF2B5EF4-FFF2-40B4-BE49-F238E27FC236}">
                <a16:creationId xmlns:a16="http://schemas.microsoft.com/office/drawing/2014/main" id="{34AD83D5-882E-4E89-89FA-DF2F133A614C}"/>
              </a:ext>
            </a:extLst>
          </p:cNvPr>
          <p:cNvSpPr/>
          <p:nvPr/>
        </p:nvSpPr>
        <p:spPr>
          <a:xfrm>
            <a:off x="5047928" y="2372170"/>
            <a:ext cx="1317444" cy="1265564"/>
          </a:xfrm>
          <a:prstGeom prst="rect">
            <a:avLst/>
          </a:prstGeom>
          <a:solidFill>
            <a:srgbClr val="431B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F66D407-CCDE-4DD4-B7E6-37BA6D976FCE}"/>
              </a:ext>
            </a:extLst>
          </p:cNvPr>
          <p:cNvSpPr/>
          <p:nvPr/>
        </p:nvSpPr>
        <p:spPr>
          <a:xfrm>
            <a:off x="4760994" y="2146085"/>
            <a:ext cx="492715" cy="452170"/>
          </a:xfrm>
          <a:prstGeom prst="ellipse">
            <a:avLst/>
          </a:prstGeom>
          <a:solidFill>
            <a:schemeClr val="accent1">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37FA5EB-E57C-42D7-A44A-EECE22C1E90A}"/>
              </a:ext>
            </a:extLst>
          </p:cNvPr>
          <p:cNvSpPr/>
          <p:nvPr/>
        </p:nvSpPr>
        <p:spPr>
          <a:xfrm>
            <a:off x="5007468" y="2348886"/>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C3E3823-7508-48B8-9BCB-190ABFBCE104}"/>
              </a:ext>
            </a:extLst>
          </p:cNvPr>
          <p:cNvSpPr/>
          <p:nvPr/>
        </p:nvSpPr>
        <p:spPr>
          <a:xfrm>
            <a:off x="5441089" y="3425750"/>
            <a:ext cx="492715" cy="452170"/>
          </a:xfrm>
          <a:prstGeom prst="ellipse">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4A73938-6C88-4CC3-89E8-3ECC5CF0871B}"/>
              </a:ext>
            </a:extLst>
          </p:cNvPr>
          <p:cNvSpPr/>
          <p:nvPr/>
        </p:nvSpPr>
        <p:spPr>
          <a:xfrm>
            <a:off x="5687563" y="3628551"/>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CF0D6E-D0B1-462C-A00D-ED6A3063DC09}"/>
              </a:ext>
            </a:extLst>
          </p:cNvPr>
          <p:cNvSpPr/>
          <p:nvPr/>
        </p:nvSpPr>
        <p:spPr>
          <a:xfrm>
            <a:off x="5170811" y="2540899"/>
            <a:ext cx="1060056" cy="884002"/>
          </a:xfrm>
          <a:prstGeom prst="rect">
            <a:avLst/>
          </a:prstGeom>
          <a:noFill/>
          <a:ln w="19050">
            <a:solidFill>
              <a:srgbClr val="0DFBE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637040A-6EDB-4CAF-BC21-00E31E049B78}"/>
              </a:ext>
            </a:extLst>
          </p:cNvPr>
          <p:cNvSpPr/>
          <p:nvPr/>
        </p:nvSpPr>
        <p:spPr>
          <a:xfrm>
            <a:off x="7047693" y="2540899"/>
            <a:ext cx="1060056" cy="884002"/>
          </a:xfrm>
          <a:prstGeom prst="rect">
            <a:avLst/>
          </a:prstGeom>
          <a:solidFill>
            <a:srgbClr val="431B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895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ADF4-4ED0-4C6A-929D-5E6663DBD3EB}"/>
              </a:ext>
            </a:extLst>
          </p:cNvPr>
          <p:cNvSpPr>
            <a:spLocks noGrp="1"/>
          </p:cNvSpPr>
          <p:nvPr>
            <p:ph type="title"/>
          </p:nvPr>
        </p:nvSpPr>
        <p:spPr/>
        <p:txBody>
          <a:bodyPr/>
          <a:lstStyle/>
          <a:p>
            <a:r>
              <a:rPr lang="en-US" dirty="0"/>
              <a:t>Image Registration</a:t>
            </a:r>
          </a:p>
        </p:txBody>
      </p:sp>
      <p:sp>
        <p:nvSpPr>
          <p:cNvPr id="5" name="TextBox 4">
            <a:extLst>
              <a:ext uri="{FF2B5EF4-FFF2-40B4-BE49-F238E27FC236}">
                <a16:creationId xmlns:a16="http://schemas.microsoft.com/office/drawing/2014/main" id="{D3BA6203-0E82-4DB1-8488-8D91D688A49B}"/>
              </a:ext>
            </a:extLst>
          </p:cNvPr>
          <p:cNvSpPr txBox="1"/>
          <p:nvPr/>
        </p:nvSpPr>
        <p:spPr>
          <a:xfrm>
            <a:off x="687823" y="1505119"/>
            <a:ext cx="701579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Registration can be used to obtain a correspondence between images such that a change in measured dimensions can be quantified.</a:t>
            </a:r>
          </a:p>
          <a:p>
            <a:pPr marL="285750" indent="-285750">
              <a:buFont typeface="Arial" panose="020B0604020202020204" pitchFamily="34" charset="0"/>
              <a:buChar char="•"/>
            </a:pPr>
            <a:r>
              <a:rPr lang="en-US" altLang="en-US" dirty="0"/>
              <a:t>The</a:t>
            </a:r>
            <a:r>
              <a:rPr lang="en-US" altLang="en-US" dirty="0">
                <a:solidFill>
                  <a:srgbClr val="FFFF00"/>
                </a:solidFill>
              </a:rPr>
              <a:t> </a:t>
            </a:r>
            <a:r>
              <a:rPr lang="en-US" altLang="en-US" dirty="0">
                <a:solidFill>
                  <a:srgbClr val="0070C0"/>
                </a:solidFill>
              </a:rPr>
              <a:t>moving</a:t>
            </a:r>
            <a:r>
              <a:rPr lang="en-US" altLang="en-US" dirty="0">
                <a:solidFill>
                  <a:srgbClr val="FFFF00"/>
                </a:solidFill>
              </a:rPr>
              <a:t> </a:t>
            </a:r>
            <a:r>
              <a:rPr lang="en-US" altLang="en-US" dirty="0"/>
              <a:t>image will be resampled into the </a:t>
            </a:r>
            <a:r>
              <a:rPr lang="en-US" altLang="en-US" dirty="0">
                <a:solidFill>
                  <a:srgbClr val="0070C0"/>
                </a:solidFill>
              </a:rPr>
              <a:t>fixed</a:t>
            </a:r>
            <a:r>
              <a:rPr lang="en-US" altLang="en-US" dirty="0"/>
              <a:t> image coordinate system</a:t>
            </a:r>
          </a:p>
          <a:p>
            <a:pPr marL="285750" indent="-285750">
              <a:buFont typeface="Arial" panose="020B0604020202020204" pitchFamily="34" charset="0"/>
              <a:buChar char="•"/>
            </a:pPr>
            <a:endParaRPr lang="en-US" dirty="0"/>
          </a:p>
        </p:txBody>
      </p:sp>
      <p:grpSp>
        <p:nvGrpSpPr>
          <p:cNvPr id="6" name="Group 42">
            <a:extLst>
              <a:ext uri="{FF2B5EF4-FFF2-40B4-BE49-F238E27FC236}">
                <a16:creationId xmlns:a16="http://schemas.microsoft.com/office/drawing/2014/main" id="{97D3CB18-6E24-4925-9FB8-D1BF21B7FFEC}"/>
              </a:ext>
            </a:extLst>
          </p:cNvPr>
          <p:cNvGrpSpPr>
            <a:grpSpLocks/>
          </p:cNvGrpSpPr>
          <p:nvPr/>
        </p:nvGrpSpPr>
        <p:grpSpPr bwMode="auto">
          <a:xfrm>
            <a:off x="500063" y="2951403"/>
            <a:ext cx="2565400" cy="2557463"/>
            <a:chOff x="343" y="2628"/>
            <a:chExt cx="1616" cy="1611"/>
          </a:xfrm>
        </p:grpSpPr>
        <p:grpSp>
          <p:nvGrpSpPr>
            <p:cNvPr id="7" name="Group 41">
              <a:extLst>
                <a:ext uri="{FF2B5EF4-FFF2-40B4-BE49-F238E27FC236}">
                  <a16:creationId xmlns:a16="http://schemas.microsoft.com/office/drawing/2014/main" id="{39F155DD-5548-4D28-A707-C5E3AAD15CD3}"/>
                </a:ext>
              </a:extLst>
            </p:cNvPr>
            <p:cNvGrpSpPr>
              <a:grpSpLocks/>
            </p:cNvGrpSpPr>
            <p:nvPr/>
          </p:nvGrpSpPr>
          <p:grpSpPr bwMode="auto">
            <a:xfrm>
              <a:off x="492" y="2726"/>
              <a:ext cx="1239" cy="1090"/>
              <a:chOff x="492" y="2726"/>
              <a:chExt cx="1239" cy="1090"/>
            </a:xfrm>
          </p:grpSpPr>
          <p:sp>
            <p:nvSpPr>
              <p:cNvPr id="11" name="Line 3">
                <a:extLst>
                  <a:ext uri="{FF2B5EF4-FFF2-40B4-BE49-F238E27FC236}">
                    <a16:creationId xmlns:a16="http://schemas.microsoft.com/office/drawing/2014/main" id="{468CA306-2AA5-4B69-AF10-38FED878274B}"/>
                  </a:ext>
                </a:extLst>
              </p:cNvPr>
              <p:cNvSpPr>
                <a:spLocks noChangeShapeType="1"/>
              </p:cNvSpPr>
              <p:nvPr/>
            </p:nvSpPr>
            <p:spPr bwMode="gray">
              <a:xfrm flipV="1">
                <a:off x="594" y="2726"/>
                <a:ext cx="0" cy="1090"/>
              </a:xfrm>
              <a:prstGeom prst="line">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 name="Line 4">
                <a:extLst>
                  <a:ext uri="{FF2B5EF4-FFF2-40B4-BE49-F238E27FC236}">
                    <a16:creationId xmlns:a16="http://schemas.microsoft.com/office/drawing/2014/main" id="{130EA399-27FD-4F52-91CB-2C8722742F9B}"/>
                  </a:ext>
                </a:extLst>
              </p:cNvPr>
              <p:cNvSpPr>
                <a:spLocks noChangeShapeType="1"/>
              </p:cNvSpPr>
              <p:nvPr/>
            </p:nvSpPr>
            <p:spPr bwMode="gray">
              <a:xfrm flipV="1">
                <a:off x="492" y="3722"/>
                <a:ext cx="1239" cy="0"/>
              </a:xfrm>
              <a:prstGeom prst="line">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sp>
          <p:nvSpPr>
            <p:cNvPr id="8" name="Text Box 5">
              <a:extLst>
                <a:ext uri="{FF2B5EF4-FFF2-40B4-BE49-F238E27FC236}">
                  <a16:creationId xmlns:a16="http://schemas.microsoft.com/office/drawing/2014/main" id="{9B4A0F76-2FFB-46D3-ABED-0D5AF3334E43}"/>
                </a:ext>
              </a:extLst>
            </p:cNvPr>
            <p:cNvSpPr txBox="1">
              <a:spLocks noChangeArrowheads="1"/>
            </p:cNvSpPr>
            <p:nvPr/>
          </p:nvSpPr>
          <p:spPr bwMode="gray">
            <a:xfrm>
              <a:off x="343" y="2628"/>
              <a:ext cx="212" cy="1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t>y</a:t>
              </a:r>
            </a:p>
          </p:txBody>
        </p:sp>
        <p:sp>
          <p:nvSpPr>
            <p:cNvPr id="9" name="Text Box 18">
              <a:extLst>
                <a:ext uri="{FF2B5EF4-FFF2-40B4-BE49-F238E27FC236}">
                  <a16:creationId xmlns:a16="http://schemas.microsoft.com/office/drawing/2014/main" id="{C56D8958-FB74-46ED-A22A-7D3FD8893E28}"/>
                </a:ext>
              </a:extLst>
            </p:cNvPr>
            <p:cNvSpPr txBox="1">
              <a:spLocks noChangeArrowheads="1"/>
            </p:cNvSpPr>
            <p:nvPr/>
          </p:nvSpPr>
          <p:spPr bwMode="gray">
            <a:xfrm>
              <a:off x="1771" y="3620"/>
              <a:ext cx="188" cy="1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x</a:t>
              </a:r>
            </a:p>
          </p:txBody>
        </p:sp>
        <p:sp>
          <p:nvSpPr>
            <p:cNvPr id="10" name="Text Box 40">
              <a:extLst>
                <a:ext uri="{FF2B5EF4-FFF2-40B4-BE49-F238E27FC236}">
                  <a16:creationId xmlns:a16="http://schemas.microsoft.com/office/drawing/2014/main" id="{A1A12B05-52C3-419D-9C5C-1E885032A934}"/>
                </a:ext>
              </a:extLst>
            </p:cNvPr>
            <p:cNvSpPr txBox="1">
              <a:spLocks noChangeArrowheads="1"/>
            </p:cNvSpPr>
            <p:nvPr/>
          </p:nvSpPr>
          <p:spPr bwMode="gray">
            <a:xfrm>
              <a:off x="368" y="3832"/>
              <a:ext cx="1522" cy="4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a:t>Physical coordinates of </a:t>
              </a:r>
              <a:r>
                <a:rPr lang="en-US" altLang="en-US" sz="1800" dirty="0">
                  <a:solidFill>
                    <a:srgbClr val="0070C0"/>
                  </a:solidFill>
                </a:rPr>
                <a:t>fixed</a:t>
              </a:r>
              <a:r>
                <a:rPr lang="en-US" altLang="en-US" sz="1800" dirty="0"/>
                <a:t> image</a:t>
              </a:r>
            </a:p>
          </p:txBody>
        </p:sp>
      </p:grpSp>
      <p:grpSp>
        <p:nvGrpSpPr>
          <p:cNvPr id="13" name="Group 85">
            <a:extLst>
              <a:ext uri="{FF2B5EF4-FFF2-40B4-BE49-F238E27FC236}">
                <a16:creationId xmlns:a16="http://schemas.microsoft.com/office/drawing/2014/main" id="{3160D232-0B38-4B60-9AC2-00396336CA1B}"/>
              </a:ext>
            </a:extLst>
          </p:cNvPr>
          <p:cNvGrpSpPr>
            <a:grpSpLocks/>
          </p:cNvGrpSpPr>
          <p:nvPr/>
        </p:nvGrpSpPr>
        <p:grpSpPr bwMode="auto">
          <a:xfrm>
            <a:off x="5922963" y="2951403"/>
            <a:ext cx="2592387" cy="2557463"/>
            <a:chOff x="3731" y="2532"/>
            <a:chExt cx="1633" cy="1611"/>
          </a:xfrm>
        </p:grpSpPr>
        <p:grpSp>
          <p:nvGrpSpPr>
            <p:cNvPr id="14" name="Group 45">
              <a:extLst>
                <a:ext uri="{FF2B5EF4-FFF2-40B4-BE49-F238E27FC236}">
                  <a16:creationId xmlns:a16="http://schemas.microsoft.com/office/drawing/2014/main" id="{CD133710-57FE-414D-981E-231E888C48DD}"/>
                </a:ext>
              </a:extLst>
            </p:cNvPr>
            <p:cNvGrpSpPr>
              <a:grpSpLocks/>
            </p:cNvGrpSpPr>
            <p:nvPr/>
          </p:nvGrpSpPr>
          <p:grpSpPr bwMode="auto">
            <a:xfrm>
              <a:off x="3880" y="2630"/>
              <a:ext cx="1239" cy="1090"/>
              <a:chOff x="492" y="2726"/>
              <a:chExt cx="1239" cy="1090"/>
            </a:xfrm>
          </p:grpSpPr>
          <p:sp>
            <p:nvSpPr>
              <p:cNvPr id="18" name="Line 46">
                <a:extLst>
                  <a:ext uri="{FF2B5EF4-FFF2-40B4-BE49-F238E27FC236}">
                    <a16:creationId xmlns:a16="http://schemas.microsoft.com/office/drawing/2014/main" id="{D5481EBD-C03B-4B9D-9923-FCFB4FD0A6F8}"/>
                  </a:ext>
                </a:extLst>
              </p:cNvPr>
              <p:cNvSpPr>
                <a:spLocks noChangeShapeType="1"/>
              </p:cNvSpPr>
              <p:nvPr/>
            </p:nvSpPr>
            <p:spPr bwMode="gray">
              <a:xfrm flipV="1">
                <a:off x="594" y="2726"/>
                <a:ext cx="0" cy="109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9" name="Line 47">
                <a:extLst>
                  <a:ext uri="{FF2B5EF4-FFF2-40B4-BE49-F238E27FC236}">
                    <a16:creationId xmlns:a16="http://schemas.microsoft.com/office/drawing/2014/main" id="{392C006B-E4F6-4FB2-817D-25149B3B6B9B}"/>
                  </a:ext>
                </a:extLst>
              </p:cNvPr>
              <p:cNvSpPr>
                <a:spLocks noChangeShapeType="1"/>
              </p:cNvSpPr>
              <p:nvPr/>
            </p:nvSpPr>
            <p:spPr bwMode="gray">
              <a:xfrm flipV="1">
                <a:off x="492" y="3722"/>
                <a:ext cx="1239" cy="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15" name="Text Box 48">
              <a:extLst>
                <a:ext uri="{FF2B5EF4-FFF2-40B4-BE49-F238E27FC236}">
                  <a16:creationId xmlns:a16="http://schemas.microsoft.com/office/drawing/2014/main" id="{2B42CE1C-202E-452B-A748-8138905162C6}"/>
                </a:ext>
              </a:extLst>
            </p:cNvPr>
            <p:cNvSpPr txBox="1">
              <a:spLocks noChangeArrowheads="1"/>
            </p:cNvSpPr>
            <p:nvPr/>
          </p:nvSpPr>
          <p:spPr bwMode="gray">
            <a:xfrm>
              <a:off x="3731" y="2532"/>
              <a:ext cx="287" cy="1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t>y’</a:t>
              </a:r>
            </a:p>
          </p:txBody>
        </p:sp>
        <p:sp>
          <p:nvSpPr>
            <p:cNvPr id="16" name="Text Box 49">
              <a:extLst>
                <a:ext uri="{FF2B5EF4-FFF2-40B4-BE49-F238E27FC236}">
                  <a16:creationId xmlns:a16="http://schemas.microsoft.com/office/drawing/2014/main" id="{65DD6969-D9A9-44FC-B368-4A7D9743BAA9}"/>
                </a:ext>
              </a:extLst>
            </p:cNvPr>
            <p:cNvSpPr txBox="1">
              <a:spLocks noChangeArrowheads="1"/>
            </p:cNvSpPr>
            <p:nvPr/>
          </p:nvSpPr>
          <p:spPr bwMode="gray">
            <a:xfrm>
              <a:off x="5144" y="3524"/>
              <a:ext cx="220" cy="1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x’</a:t>
              </a:r>
            </a:p>
          </p:txBody>
        </p:sp>
        <p:sp>
          <p:nvSpPr>
            <p:cNvPr id="17" name="Text Box 50">
              <a:extLst>
                <a:ext uri="{FF2B5EF4-FFF2-40B4-BE49-F238E27FC236}">
                  <a16:creationId xmlns:a16="http://schemas.microsoft.com/office/drawing/2014/main" id="{A234342D-6825-437F-B011-81E2737524C8}"/>
                </a:ext>
              </a:extLst>
            </p:cNvPr>
            <p:cNvSpPr txBox="1">
              <a:spLocks noChangeArrowheads="1"/>
            </p:cNvSpPr>
            <p:nvPr/>
          </p:nvSpPr>
          <p:spPr bwMode="gray">
            <a:xfrm>
              <a:off x="3756" y="3736"/>
              <a:ext cx="1522" cy="4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a:t>Physical coordinates of </a:t>
              </a:r>
              <a:r>
                <a:rPr lang="en-US" altLang="en-US" sz="1800" dirty="0">
                  <a:solidFill>
                    <a:srgbClr val="0070C0"/>
                  </a:solidFill>
                </a:rPr>
                <a:t>moving</a:t>
              </a:r>
              <a:r>
                <a:rPr lang="en-US" altLang="en-US" sz="1800" dirty="0"/>
                <a:t> image</a:t>
              </a:r>
            </a:p>
          </p:txBody>
        </p:sp>
      </p:grpSp>
      <p:grpSp>
        <p:nvGrpSpPr>
          <p:cNvPr id="20" name="Group 84">
            <a:extLst>
              <a:ext uri="{FF2B5EF4-FFF2-40B4-BE49-F238E27FC236}">
                <a16:creationId xmlns:a16="http://schemas.microsoft.com/office/drawing/2014/main" id="{6B28F2C6-E46B-45B5-AC22-69B57676B4CD}"/>
              </a:ext>
            </a:extLst>
          </p:cNvPr>
          <p:cNvGrpSpPr>
            <a:grpSpLocks/>
          </p:cNvGrpSpPr>
          <p:nvPr/>
        </p:nvGrpSpPr>
        <p:grpSpPr bwMode="auto">
          <a:xfrm>
            <a:off x="3725863" y="3730865"/>
            <a:ext cx="1600200" cy="858837"/>
            <a:chOff x="2347" y="3023"/>
            <a:chExt cx="1008" cy="541"/>
          </a:xfrm>
          <a:solidFill>
            <a:srgbClr val="0070C0"/>
          </a:solidFill>
        </p:grpSpPr>
        <p:sp>
          <p:nvSpPr>
            <p:cNvPr id="21" name="Text Box 8">
              <a:extLst>
                <a:ext uri="{FF2B5EF4-FFF2-40B4-BE49-F238E27FC236}">
                  <a16:creationId xmlns:a16="http://schemas.microsoft.com/office/drawing/2014/main" id="{1688FC2A-D5F2-4A7E-AF81-AC92868B7597}"/>
                </a:ext>
              </a:extLst>
            </p:cNvPr>
            <p:cNvSpPr txBox="1">
              <a:spLocks noChangeArrowheads="1"/>
            </p:cNvSpPr>
            <p:nvPr/>
          </p:nvSpPr>
          <p:spPr bwMode="gray">
            <a:xfrm>
              <a:off x="2347" y="3288"/>
              <a:ext cx="972" cy="276"/>
            </a:xfrm>
            <a:prstGeom prst="rect">
              <a:avLst/>
            </a:prstGeom>
            <a:solidFill>
              <a:schemeClr val="bg1"/>
            </a:solidFill>
            <a:ln>
              <a:noFill/>
            </a:ln>
            <a:effectLst/>
            <a:extLs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sz="1800" dirty="0"/>
                <a:t>Space Transform</a:t>
              </a:r>
            </a:p>
          </p:txBody>
        </p:sp>
        <p:sp>
          <p:nvSpPr>
            <p:cNvPr id="22" name="AutoShape 76">
              <a:extLst>
                <a:ext uri="{FF2B5EF4-FFF2-40B4-BE49-F238E27FC236}">
                  <a16:creationId xmlns:a16="http://schemas.microsoft.com/office/drawing/2014/main" id="{5C045CF5-B1B3-4996-B9FB-26023A57005D}"/>
                </a:ext>
              </a:extLst>
            </p:cNvPr>
            <p:cNvSpPr>
              <a:spLocks noChangeArrowheads="1"/>
            </p:cNvSpPr>
            <p:nvPr/>
          </p:nvSpPr>
          <p:spPr bwMode="gray">
            <a:xfrm rot="-5400000">
              <a:off x="2731" y="2647"/>
              <a:ext cx="248" cy="1000"/>
            </a:xfrm>
            <a:prstGeom prst="downArrow">
              <a:avLst>
                <a:gd name="adj1" fmla="val 39519"/>
                <a:gd name="adj2" fmla="val 72189"/>
              </a:avLst>
            </a:prstGeom>
            <a:grp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23" name="Group 88">
            <a:extLst>
              <a:ext uri="{FF2B5EF4-FFF2-40B4-BE49-F238E27FC236}">
                <a16:creationId xmlns:a16="http://schemas.microsoft.com/office/drawing/2014/main" id="{567FFC03-52EE-422B-A841-94A4C9664C3F}"/>
              </a:ext>
            </a:extLst>
          </p:cNvPr>
          <p:cNvGrpSpPr>
            <a:grpSpLocks/>
          </p:cNvGrpSpPr>
          <p:nvPr/>
        </p:nvGrpSpPr>
        <p:grpSpPr bwMode="auto">
          <a:xfrm>
            <a:off x="6623050" y="3229215"/>
            <a:ext cx="1331913" cy="1279525"/>
            <a:chOff x="4172" y="2707"/>
            <a:chExt cx="839" cy="806"/>
          </a:xfrm>
        </p:grpSpPr>
        <p:sp>
          <p:nvSpPr>
            <p:cNvPr id="24" name="Line 81">
              <a:extLst>
                <a:ext uri="{FF2B5EF4-FFF2-40B4-BE49-F238E27FC236}">
                  <a16:creationId xmlns:a16="http://schemas.microsoft.com/office/drawing/2014/main" id="{1088F9E4-B1BA-49F0-AC61-62A5F0A77DE9}"/>
                </a:ext>
              </a:extLst>
            </p:cNvPr>
            <p:cNvSpPr>
              <a:spLocks noChangeShapeType="1"/>
            </p:cNvSpPr>
            <p:nvPr/>
          </p:nvSpPr>
          <p:spPr bwMode="gray">
            <a:xfrm rot="20569953" flipV="1">
              <a:off x="4262" y="2798"/>
              <a:ext cx="0" cy="715"/>
            </a:xfrm>
            <a:prstGeom prst="line">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 name="Line 82">
              <a:extLst>
                <a:ext uri="{FF2B5EF4-FFF2-40B4-BE49-F238E27FC236}">
                  <a16:creationId xmlns:a16="http://schemas.microsoft.com/office/drawing/2014/main" id="{77B36CCE-D73A-4C41-9D2E-912E45C33E03}"/>
                </a:ext>
              </a:extLst>
            </p:cNvPr>
            <p:cNvSpPr>
              <a:spLocks noChangeShapeType="1"/>
            </p:cNvSpPr>
            <p:nvPr/>
          </p:nvSpPr>
          <p:spPr bwMode="gray">
            <a:xfrm rot="20569953" flipV="1">
              <a:off x="4275" y="3347"/>
              <a:ext cx="736" cy="0"/>
            </a:xfrm>
            <a:prstGeom prst="line">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6" name="Text Box 86">
              <a:extLst>
                <a:ext uri="{FF2B5EF4-FFF2-40B4-BE49-F238E27FC236}">
                  <a16:creationId xmlns:a16="http://schemas.microsoft.com/office/drawing/2014/main" id="{9905DD03-B700-411A-9CEF-A25BC355F9BA}"/>
                </a:ext>
              </a:extLst>
            </p:cNvPr>
            <p:cNvSpPr txBox="1">
              <a:spLocks noChangeArrowheads="1"/>
            </p:cNvSpPr>
            <p:nvPr/>
          </p:nvSpPr>
          <p:spPr bwMode="gray">
            <a:xfrm rot="-1096177">
              <a:off x="4803" y="3059"/>
              <a:ext cx="180" cy="1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a:t>
              </a:r>
            </a:p>
          </p:txBody>
        </p:sp>
        <p:sp>
          <p:nvSpPr>
            <p:cNvPr id="27" name="Text Box 87">
              <a:extLst>
                <a:ext uri="{FF2B5EF4-FFF2-40B4-BE49-F238E27FC236}">
                  <a16:creationId xmlns:a16="http://schemas.microsoft.com/office/drawing/2014/main" id="{FCE07208-7B29-4B2C-88A2-87A4303AA134}"/>
                </a:ext>
              </a:extLst>
            </p:cNvPr>
            <p:cNvSpPr txBox="1">
              <a:spLocks noChangeArrowheads="1"/>
            </p:cNvSpPr>
            <p:nvPr/>
          </p:nvSpPr>
          <p:spPr bwMode="gray">
            <a:xfrm rot="-979211">
              <a:off x="4172" y="2707"/>
              <a:ext cx="180" cy="1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y</a:t>
              </a:r>
            </a:p>
          </p:txBody>
        </p:sp>
      </p:grpSp>
      <p:pic>
        <p:nvPicPr>
          <p:cNvPr id="28" name="Picture 27">
            <a:extLst>
              <a:ext uri="{FF2B5EF4-FFF2-40B4-BE49-F238E27FC236}">
                <a16:creationId xmlns:a16="http://schemas.microsoft.com/office/drawing/2014/main" id="{B6AA61E3-534A-4250-BDA2-5A3DAD6EA33B}"/>
              </a:ext>
            </a:extLst>
          </p:cNvPr>
          <p:cNvPicPr>
            <a:picLocks noChangeAspect="1"/>
          </p:cNvPicPr>
          <p:nvPr/>
        </p:nvPicPr>
        <p:blipFill rotWithShape="1">
          <a:blip r:embed="rId2"/>
          <a:srcRect t="6064" r="6878"/>
          <a:stretch/>
        </p:blipFill>
        <p:spPr>
          <a:xfrm>
            <a:off x="1145310" y="3194855"/>
            <a:ext cx="1205056" cy="1296539"/>
          </a:xfrm>
          <a:prstGeom prst="rect">
            <a:avLst/>
          </a:prstGeom>
        </p:spPr>
      </p:pic>
      <p:pic>
        <p:nvPicPr>
          <p:cNvPr id="29" name="Picture 28">
            <a:extLst>
              <a:ext uri="{FF2B5EF4-FFF2-40B4-BE49-F238E27FC236}">
                <a16:creationId xmlns:a16="http://schemas.microsoft.com/office/drawing/2014/main" id="{0F806EFA-24DF-49F3-9303-CDCF441E4DF9}"/>
              </a:ext>
            </a:extLst>
          </p:cNvPr>
          <p:cNvPicPr>
            <a:picLocks noChangeAspect="1"/>
          </p:cNvPicPr>
          <p:nvPr/>
        </p:nvPicPr>
        <p:blipFill rotWithShape="1">
          <a:blip r:embed="rId2"/>
          <a:srcRect t="6064" r="6878"/>
          <a:stretch/>
        </p:blipFill>
        <p:spPr>
          <a:xfrm rot="20529035">
            <a:off x="6856773" y="3359780"/>
            <a:ext cx="735851" cy="791714"/>
          </a:xfrm>
          <a:prstGeom prst="rect">
            <a:avLst/>
          </a:prstGeom>
        </p:spPr>
      </p:pic>
      <p:sp>
        <p:nvSpPr>
          <p:cNvPr id="3" name="Rectangle 2">
            <a:extLst>
              <a:ext uri="{FF2B5EF4-FFF2-40B4-BE49-F238E27FC236}">
                <a16:creationId xmlns:a16="http://schemas.microsoft.com/office/drawing/2014/main" id="{5489E0C2-EC78-4469-8F1C-F5C1FAD0BAA8}"/>
              </a:ext>
            </a:extLst>
          </p:cNvPr>
          <p:cNvSpPr/>
          <p:nvPr/>
        </p:nvSpPr>
        <p:spPr>
          <a:xfrm>
            <a:off x="833802" y="5701208"/>
            <a:ext cx="7292610" cy="369332"/>
          </a:xfrm>
          <a:prstGeom prst="rect">
            <a:avLst/>
          </a:prstGeom>
        </p:spPr>
        <p:txBody>
          <a:bodyPr wrap="square">
            <a:spAutoFit/>
          </a:bodyPr>
          <a:lstStyle/>
          <a:p>
            <a:pPr marL="285750" indent="-285750">
              <a:buFont typeface="Arial" panose="020B0604020202020204" pitchFamily="34" charset="0"/>
              <a:buChar char="•"/>
            </a:pPr>
            <a:r>
              <a:rPr lang="en-US" altLang="en-US" dirty="0"/>
              <a:t>The space transformation can be rigid or non-rigid (more on this later)</a:t>
            </a:r>
            <a:endParaRPr lang="en-US" dirty="0"/>
          </a:p>
        </p:txBody>
      </p:sp>
    </p:spTree>
    <p:extLst>
      <p:ext uri="{BB962C8B-B14F-4D97-AF65-F5344CB8AC3E}">
        <p14:creationId xmlns:p14="http://schemas.microsoft.com/office/powerpoint/2010/main" val="130967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144A-6187-4CB5-A7DE-1B5DBD13EFED}"/>
              </a:ext>
            </a:extLst>
          </p:cNvPr>
          <p:cNvSpPr>
            <a:spLocks noGrp="1"/>
          </p:cNvSpPr>
          <p:nvPr>
            <p:ph type="title"/>
          </p:nvPr>
        </p:nvSpPr>
        <p:spPr>
          <a:xfrm>
            <a:off x="628650" y="365086"/>
            <a:ext cx="7886700" cy="1325563"/>
          </a:xfrm>
        </p:spPr>
        <p:txBody>
          <a:bodyPr/>
          <a:lstStyle/>
          <a:p>
            <a:r>
              <a:rPr lang="en-US" dirty="0"/>
              <a:t>Multimodal registration</a:t>
            </a:r>
          </a:p>
        </p:txBody>
      </p:sp>
      <p:grpSp>
        <p:nvGrpSpPr>
          <p:cNvPr id="3" name="Group 5">
            <a:extLst>
              <a:ext uri="{FF2B5EF4-FFF2-40B4-BE49-F238E27FC236}">
                <a16:creationId xmlns:a16="http://schemas.microsoft.com/office/drawing/2014/main" id="{42D010FE-BA32-425B-B17A-8A60B495D39D}"/>
              </a:ext>
            </a:extLst>
          </p:cNvPr>
          <p:cNvGrpSpPr>
            <a:grpSpLocks/>
          </p:cNvGrpSpPr>
          <p:nvPr/>
        </p:nvGrpSpPr>
        <p:grpSpPr bwMode="auto">
          <a:xfrm>
            <a:off x="565150" y="1778000"/>
            <a:ext cx="2397125" cy="3802063"/>
            <a:chOff x="544" y="1072"/>
            <a:chExt cx="1510" cy="2395"/>
          </a:xfrm>
        </p:grpSpPr>
        <p:pic>
          <p:nvPicPr>
            <p:cNvPr id="4" name="Picture 6" descr="T2MIRigid00-000">
              <a:extLst>
                <a:ext uri="{FF2B5EF4-FFF2-40B4-BE49-F238E27FC236}">
                  <a16:creationId xmlns:a16="http://schemas.microsoft.com/office/drawing/2014/main" id="{6FECFDEF-F246-49E1-89FA-EF4056FC9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591" t="16498" r="20622" b="9967"/>
            <a:stretch>
              <a:fillRect/>
            </a:stretch>
          </p:blipFill>
          <p:spPr bwMode="auto">
            <a:xfrm>
              <a:off x="544" y="1314"/>
              <a:ext cx="1509" cy="1855"/>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a:extLst>
                <a:ext uri="{FF2B5EF4-FFF2-40B4-BE49-F238E27FC236}">
                  <a16:creationId xmlns:a16="http://schemas.microsoft.com/office/drawing/2014/main" id="{4DD37EB3-9E5A-4CC3-B894-98A5A21C86CE}"/>
                </a:ext>
              </a:extLst>
            </p:cNvPr>
            <p:cNvSpPr txBox="1">
              <a:spLocks noChangeArrowheads="1"/>
            </p:cNvSpPr>
            <p:nvPr/>
          </p:nvSpPr>
          <p:spPr bwMode="gray">
            <a:xfrm>
              <a:off x="549" y="3225"/>
              <a:ext cx="1505"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256 x 256 pixels</a:t>
              </a:r>
              <a:endParaRPr lang="en-US" altLang="en-US" sz="1800"/>
            </a:p>
          </p:txBody>
        </p:sp>
        <p:sp>
          <p:nvSpPr>
            <p:cNvPr id="6" name="Text Box 8">
              <a:extLst>
                <a:ext uri="{FF2B5EF4-FFF2-40B4-BE49-F238E27FC236}">
                  <a16:creationId xmlns:a16="http://schemas.microsoft.com/office/drawing/2014/main" id="{4DCA8EBE-633F-4DCD-A789-6D0474B7B559}"/>
                </a:ext>
              </a:extLst>
            </p:cNvPr>
            <p:cNvSpPr txBox="1">
              <a:spLocks noChangeArrowheads="1"/>
            </p:cNvSpPr>
            <p:nvPr/>
          </p:nvSpPr>
          <p:spPr bwMode="gray">
            <a:xfrm>
              <a:off x="925" y="1072"/>
              <a:ext cx="756"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MRI-T2</a:t>
              </a:r>
              <a:endParaRPr lang="en-US" altLang="en-US" sz="1800"/>
            </a:p>
          </p:txBody>
        </p:sp>
      </p:grpSp>
      <p:grpSp>
        <p:nvGrpSpPr>
          <p:cNvPr id="7" name="Group 9">
            <a:extLst>
              <a:ext uri="{FF2B5EF4-FFF2-40B4-BE49-F238E27FC236}">
                <a16:creationId xmlns:a16="http://schemas.microsoft.com/office/drawing/2014/main" id="{715F6E7D-BD91-44E1-8E22-FDAC17EC4ABC}"/>
              </a:ext>
            </a:extLst>
          </p:cNvPr>
          <p:cNvGrpSpPr>
            <a:grpSpLocks/>
          </p:cNvGrpSpPr>
          <p:nvPr/>
        </p:nvGrpSpPr>
        <p:grpSpPr bwMode="auto">
          <a:xfrm>
            <a:off x="5298091" y="1970087"/>
            <a:ext cx="2389187" cy="2609850"/>
            <a:chOff x="3820" y="1378"/>
            <a:chExt cx="1505" cy="1644"/>
          </a:xfrm>
        </p:grpSpPr>
        <p:graphicFrame>
          <p:nvGraphicFramePr>
            <p:cNvPr id="8" name="Object 10" descr="PETMIRigid">
              <a:extLst>
                <a:ext uri="{FF2B5EF4-FFF2-40B4-BE49-F238E27FC236}">
                  <a16:creationId xmlns:a16="http://schemas.microsoft.com/office/drawing/2014/main" id="{E12F43B3-F2B6-4935-A21E-5F334FF09F5A}"/>
                </a:ext>
              </a:extLst>
            </p:cNvPr>
            <p:cNvGraphicFramePr>
              <a:graphicFrameLocks noChangeAspect="1"/>
            </p:cNvGraphicFramePr>
            <p:nvPr>
              <p:extLst>
                <p:ext uri="{D42A27DB-BD31-4B8C-83A1-F6EECF244321}">
                  <p14:modId xmlns:p14="http://schemas.microsoft.com/office/powerpoint/2010/main" val="135976573"/>
                </p:ext>
              </p:extLst>
            </p:nvPr>
          </p:nvGraphicFramePr>
          <p:xfrm>
            <a:off x="3876" y="1623"/>
            <a:ext cx="904" cy="1142"/>
          </p:xfrm>
          <a:graphic>
            <a:graphicData uri="http://schemas.openxmlformats.org/presentationml/2006/ole">
              <mc:AlternateContent xmlns:mc="http://schemas.openxmlformats.org/markup-compatibility/2006">
                <mc:Choice xmlns:v="urn:schemas-microsoft-com:vml" Requires="v">
                  <p:oleObj spid="_x0000_s22535" name="Bitmap Image" r:id="rId4" imgW="1800476" imgH="2276793" progId="Paint.Picture">
                    <p:embed/>
                  </p:oleObj>
                </mc:Choice>
                <mc:Fallback>
                  <p:oleObj name="Bitmap Image" r:id="rId4" imgW="1800476" imgH="2276793" progId="Paint.Picture">
                    <p:embed/>
                    <p:pic>
                      <p:nvPicPr>
                        <p:cNvPr id="1479690" name="Object 10" descr="PETMIRigid">
                          <a:extLst>
                            <a:ext uri="{FF2B5EF4-FFF2-40B4-BE49-F238E27FC236}">
                              <a16:creationId xmlns:a16="http://schemas.microsoft.com/office/drawing/2014/main" id="{934E61B4-5D55-4131-A5E0-31EDE46214C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876" y="1623"/>
                          <a:ext cx="904" cy="1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1">
              <a:extLst>
                <a:ext uri="{FF2B5EF4-FFF2-40B4-BE49-F238E27FC236}">
                  <a16:creationId xmlns:a16="http://schemas.microsoft.com/office/drawing/2014/main" id="{E2FA265D-4A95-45F9-A479-FAD8678B798A}"/>
                </a:ext>
              </a:extLst>
            </p:cNvPr>
            <p:cNvSpPr txBox="1">
              <a:spLocks noChangeArrowheads="1"/>
            </p:cNvSpPr>
            <p:nvPr/>
          </p:nvSpPr>
          <p:spPr bwMode="gray">
            <a:xfrm>
              <a:off x="3820" y="2780"/>
              <a:ext cx="1505"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128 x 128 pixels</a:t>
              </a:r>
              <a:endParaRPr lang="en-US" altLang="en-US" sz="1800" dirty="0"/>
            </a:p>
          </p:txBody>
        </p:sp>
        <p:sp>
          <p:nvSpPr>
            <p:cNvPr id="10" name="Text Box 12">
              <a:extLst>
                <a:ext uri="{FF2B5EF4-FFF2-40B4-BE49-F238E27FC236}">
                  <a16:creationId xmlns:a16="http://schemas.microsoft.com/office/drawing/2014/main" id="{A51AABD1-AF1E-42D0-8712-3D1BC0C7847F}"/>
                </a:ext>
              </a:extLst>
            </p:cNvPr>
            <p:cNvSpPr txBox="1">
              <a:spLocks noChangeArrowheads="1"/>
            </p:cNvSpPr>
            <p:nvPr/>
          </p:nvSpPr>
          <p:spPr bwMode="gray">
            <a:xfrm>
              <a:off x="4084" y="1378"/>
              <a:ext cx="489"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PET</a:t>
              </a:r>
              <a:endParaRPr lang="en-US" altLang="en-US" sz="1800"/>
            </a:p>
          </p:txBody>
        </p:sp>
      </p:grpSp>
      <p:grpSp>
        <p:nvGrpSpPr>
          <p:cNvPr id="11" name="Group 13">
            <a:extLst>
              <a:ext uri="{FF2B5EF4-FFF2-40B4-BE49-F238E27FC236}">
                <a16:creationId xmlns:a16="http://schemas.microsoft.com/office/drawing/2014/main" id="{C1EDFDB3-6043-4D17-8501-CBC110EAB430}"/>
              </a:ext>
            </a:extLst>
          </p:cNvPr>
          <p:cNvGrpSpPr>
            <a:grpSpLocks/>
          </p:cNvGrpSpPr>
          <p:nvPr/>
        </p:nvGrpSpPr>
        <p:grpSpPr bwMode="auto">
          <a:xfrm>
            <a:off x="3346752" y="3075074"/>
            <a:ext cx="1587500" cy="630238"/>
            <a:chOff x="2355" y="3023"/>
            <a:chExt cx="1000" cy="397"/>
          </a:xfrm>
          <a:solidFill>
            <a:srgbClr val="00B0F0"/>
          </a:solidFill>
        </p:grpSpPr>
        <p:sp>
          <p:nvSpPr>
            <p:cNvPr id="12" name="Text Box 14">
              <a:extLst>
                <a:ext uri="{FF2B5EF4-FFF2-40B4-BE49-F238E27FC236}">
                  <a16:creationId xmlns:a16="http://schemas.microsoft.com/office/drawing/2014/main" id="{3D3C53F8-F330-47D8-A6DA-920AF9E424C0}"/>
                </a:ext>
              </a:extLst>
            </p:cNvPr>
            <p:cNvSpPr txBox="1">
              <a:spLocks noChangeArrowheads="1"/>
            </p:cNvSpPr>
            <p:nvPr/>
          </p:nvSpPr>
          <p:spPr bwMode="gray">
            <a:xfrm>
              <a:off x="2355" y="3246"/>
              <a:ext cx="972" cy="174"/>
            </a:xfrm>
            <a:prstGeom prst="rect">
              <a:avLst/>
            </a:prstGeom>
            <a:solidFill>
              <a:schemeClr val="bg1"/>
            </a:solidFill>
            <a:ln>
              <a:noFill/>
            </a:ln>
            <a:effectLst/>
            <a:extLs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dirty="0"/>
                <a:t>Space </a:t>
              </a:r>
              <a:r>
                <a:rPr lang="en-US" altLang="en-US" sz="1800" dirty="0"/>
                <a:t>Transform</a:t>
              </a:r>
            </a:p>
          </p:txBody>
        </p:sp>
        <p:sp>
          <p:nvSpPr>
            <p:cNvPr id="13" name="AutoShape 15">
              <a:extLst>
                <a:ext uri="{FF2B5EF4-FFF2-40B4-BE49-F238E27FC236}">
                  <a16:creationId xmlns:a16="http://schemas.microsoft.com/office/drawing/2014/main" id="{4A0BEE90-F3C5-4931-AD0F-AD5F11B83DD6}"/>
                </a:ext>
              </a:extLst>
            </p:cNvPr>
            <p:cNvSpPr>
              <a:spLocks noChangeArrowheads="1"/>
            </p:cNvSpPr>
            <p:nvPr/>
          </p:nvSpPr>
          <p:spPr bwMode="gray">
            <a:xfrm rot="-5400000">
              <a:off x="2731" y="2647"/>
              <a:ext cx="248" cy="1000"/>
            </a:xfrm>
            <a:prstGeom prst="downArrow">
              <a:avLst>
                <a:gd name="adj1" fmla="val 39519"/>
                <a:gd name="adj2" fmla="val 72189"/>
              </a:avLst>
            </a:prstGeom>
            <a:grp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4" name="Text Box 3">
            <a:extLst>
              <a:ext uri="{FF2B5EF4-FFF2-40B4-BE49-F238E27FC236}">
                <a16:creationId xmlns:a16="http://schemas.microsoft.com/office/drawing/2014/main" id="{B6951C4A-6DAF-442A-84D4-3DD5FFA59A33}"/>
              </a:ext>
            </a:extLst>
          </p:cNvPr>
          <p:cNvSpPr txBox="1">
            <a:spLocks noChangeArrowheads="1"/>
          </p:cNvSpPr>
          <p:nvPr/>
        </p:nvSpPr>
        <p:spPr bwMode="auto">
          <a:xfrm>
            <a:off x="1058230" y="6157913"/>
            <a:ext cx="5600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00000"/>
              </a:lnSpc>
              <a:spcBef>
                <a:spcPct val="0"/>
              </a:spcBef>
            </a:pPr>
            <a:r>
              <a:rPr lang="en-US" altLang="en-US" sz="1000" dirty="0">
                <a:latin typeface="Arial Narrow" panose="020B0606020202030204" pitchFamily="34" charset="0"/>
              </a:rPr>
              <a:t>Images from the project: “Retrospective Image Registration Evaluation”, </a:t>
            </a:r>
            <a:br>
              <a:rPr lang="en-US" altLang="en-US" sz="1000" dirty="0">
                <a:latin typeface="Arial Narrow" panose="020B0606020202030204" pitchFamily="34" charset="0"/>
              </a:rPr>
            </a:br>
            <a:r>
              <a:rPr lang="en-US" altLang="en-US" sz="1000" dirty="0">
                <a:latin typeface="Arial Narrow" panose="020B0606020202030204" pitchFamily="34" charset="0"/>
              </a:rPr>
              <a:t>NIH, Project No. 8R01EB002124-03, Principal Investigator, J. Michael Fitzpatrick, Vanderbilt University, Nashville, TN.</a:t>
            </a:r>
            <a:endParaRPr lang="en-US" altLang="en-US" sz="1600" dirty="0">
              <a:latin typeface="Arial Narrow" panose="020B0606020202030204" pitchFamily="34" charset="0"/>
            </a:endParaRPr>
          </a:p>
        </p:txBody>
      </p:sp>
    </p:spTree>
    <p:extLst>
      <p:ext uri="{BB962C8B-B14F-4D97-AF65-F5344CB8AC3E}">
        <p14:creationId xmlns:p14="http://schemas.microsoft.com/office/powerpoint/2010/main" val="43035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25FB6F0-B076-47E2-984C-4BE338709405}"/>
              </a:ext>
            </a:extLst>
          </p:cNvPr>
          <p:cNvSpPr>
            <a:spLocks noGrp="1" noChangeArrowheads="1"/>
          </p:cNvSpPr>
          <p:nvPr>
            <p:ph type="title"/>
          </p:nvPr>
        </p:nvSpPr>
        <p:spPr/>
        <p:txBody>
          <a:bodyPr/>
          <a:lstStyle/>
          <a:p>
            <a:r>
              <a:rPr lang="en-US" altLang="en-US"/>
              <a:t>What is a Coordinate System?</a:t>
            </a:r>
          </a:p>
        </p:txBody>
      </p:sp>
      <p:sp>
        <p:nvSpPr>
          <p:cNvPr id="3075" name="Line 3">
            <a:extLst>
              <a:ext uri="{FF2B5EF4-FFF2-40B4-BE49-F238E27FC236}">
                <a16:creationId xmlns:a16="http://schemas.microsoft.com/office/drawing/2014/main" id="{2D0D31C6-383A-4FDA-B852-4C9C87DF3569}"/>
              </a:ext>
            </a:extLst>
          </p:cNvPr>
          <p:cNvSpPr>
            <a:spLocks noChangeShapeType="1"/>
          </p:cNvSpPr>
          <p:nvPr/>
        </p:nvSpPr>
        <p:spPr bwMode="auto">
          <a:xfrm flipV="1">
            <a:off x="2711450" y="2079625"/>
            <a:ext cx="5334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 name="Line 5">
            <a:extLst>
              <a:ext uri="{FF2B5EF4-FFF2-40B4-BE49-F238E27FC236}">
                <a16:creationId xmlns:a16="http://schemas.microsoft.com/office/drawing/2014/main" id="{DBAB589D-026C-44E9-A14B-D62E74A33F06}"/>
              </a:ext>
            </a:extLst>
          </p:cNvPr>
          <p:cNvSpPr>
            <a:spLocks noChangeShapeType="1"/>
          </p:cNvSpPr>
          <p:nvPr/>
        </p:nvSpPr>
        <p:spPr bwMode="auto">
          <a:xfrm rot="14217195" flipV="1">
            <a:off x="1633538" y="3092450"/>
            <a:ext cx="5334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 name="Line 6">
            <a:extLst>
              <a:ext uri="{FF2B5EF4-FFF2-40B4-BE49-F238E27FC236}">
                <a16:creationId xmlns:a16="http://schemas.microsoft.com/office/drawing/2014/main" id="{B9F04FEC-15B7-4C37-A794-1DAB5BCD6C21}"/>
              </a:ext>
            </a:extLst>
          </p:cNvPr>
          <p:cNvSpPr>
            <a:spLocks noChangeShapeType="1"/>
          </p:cNvSpPr>
          <p:nvPr/>
        </p:nvSpPr>
        <p:spPr bwMode="auto">
          <a:xfrm rot="5969705" flipV="1">
            <a:off x="3200400" y="3276600"/>
            <a:ext cx="5334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9" name="Text Box 7">
            <a:extLst>
              <a:ext uri="{FF2B5EF4-FFF2-40B4-BE49-F238E27FC236}">
                <a16:creationId xmlns:a16="http://schemas.microsoft.com/office/drawing/2014/main" id="{ACD5308C-DB97-400A-874F-AA77E17BDD06}"/>
              </a:ext>
            </a:extLst>
          </p:cNvPr>
          <p:cNvSpPr txBox="1">
            <a:spLocks noChangeArrowheads="1"/>
          </p:cNvSpPr>
          <p:nvPr/>
        </p:nvSpPr>
        <p:spPr bwMode="auto">
          <a:xfrm>
            <a:off x="685800" y="41148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v</a:t>
            </a:r>
            <a:r>
              <a:rPr lang="en-US" altLang="en-US" baseline="-25000"/>
              <a:t>1</a:t>
            </a:r>
          </a:p>
        </p:txBody>
      </p:sp>
      <p:sp>
        <p:nvSpPr>
          <p:cNvPr id="3080" name="Text Box 8">
            <a:extLst>
              <a:ext uri="{FF2B5EF4-FFF2-40B4-BE49-F238E27FC236}">
                <a16:creationId xmlns:a16="http://schemas.microsoft.com/office/drawing/2014/main" id="{20F1E8DD-D4E1-4FCC-98B8-E329B9885C9A}"/>
              </a:ext>
            </a:extLst>
          </p:cNvPr>
          <p:cNvSpPr txBox="1">
            <a:spLocks noChangeArrowheads="1"/>
          </p:cNvSpPr>
          <p:nvPr/>
        </p:nvSpPr>
        <p:spPr bwMode="auto">
          <a:xfrm>
            <a:off x="4191000" y="44958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v</a:t>
            </a:r>
            <a:r>
              <a:rPr lang="en-US" altLang="en-US" baseline="-25000"/>
              <a:t>2</a:t>
            </a:r>
          </a:p>
        </p:txBody>
      </p:sp>
      <p:sp>
        <p:nvSpPr>
          <p:cNvPr id="3081" name="Text Box 9">
            <a:extLst>
              <a:ext uri="{FF2B5EF4-FFF2-40B4-BE49-F238E27FC236}">
                <a16:creationId xmlns:a16="http://schemas.microsoft.com/office/drawing/2014/main" id="{AA41FFD0-5CB6-4470-9F86-EA07C2E2C4C2}"/>
              </a:ext>
            </a:extLst>
          </p:cNvPr>
          <p:cNvSpPr txBox="1">
            <a:spLocks noChangeArrowheads="1"/>
          </p:cNvSpPr>
          <p:nvPr/>
        </p:nvSpPr>
        <p:spPr bwMode="auto">
          <a:xfrm>
            <a:off x="3352800" y="18288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v</a:t>
            </a:r>
            <a:r>
              <a:rPr lang="en-US" altLang="en-US" baseline="-25000"/>
              <a:t>3</a:t>
            </a:r>
          </a:p>
        </p:txBody>
      </p:sp>
      <p:sp>
        <p:nvSpPr>
          <p:cNvPr id="3082" name="Oval 10">
            <a:extLst>
              <a:ext uri="{FF2B5EF4-FFF2-40B4-BE49-F238E27FC236}">
                <a16:creationId xmlns:a16="http://schemas.microsoft.com/office/drawing/2014/main" id="{30D6172B-EC5F-4D2A-8867-15EF4DDEBAF6}"/>
              </a:ext>
            </a:extLst>
          </p:cNvPr>
          <p:cNvSpPr>
            <a:spLocks noChangeArrowheads="1"/>
          </p:cNvSpPr>
          <p:nvPr/>
        </p:nvSpPr>
        <p:spPr bwMode="auto">
          <a:xfrm>
            <a:off x="2633663" y="3603625"/>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3" name="Text Box 11">
            <a:extLst>
              <a:ext uri="{FF2B5EF4-FFF2-40B4-BE49-F238E27FC236}">
                <a16:creationId xmlns:a16="http://schemas.microsoft.com/office/drawing/2014/main" id="{F504227F-3D35-488C-B4FA-B0D10053C70A}"/>
              </a:ext>
            </a:extLst>
          </p:cNvPr>
          <p:cNvSpPr txBox="1">
            <a:spLocks noChangeArrowheads="1"/>
          </p:cNvSpPr>
          <p:nvPr/>
        </p:nvSpPr>
        <p:spPr bwMode="auto">
          <a:xfrm>
            <a:off x="2879725" y="3317875"/>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O</a:t>
            </a:r>
          </a:p>
        </p:txBody>
      </p:sp>
      <p:sp>
        <p:nvSpPr>
          <p:cNvPr id="3085" name="Text Box 13">
            <a:extLst>
              <a:ext uri="{FF2B5EF4-FFF2-40B4-BE49-F238E27FC236}">
                <a16:creationId xmlns:a16="http://schemas.microsoft.com/office/drawing/2014/main" id="{06C2416C-226E-433F-BC62-FCF3E6F614FC}"/>
              </a:ext>
            </a:extLst>
          </p:cNvPr>
          <p:cNvSpPr txBox="1">
            <a:spLocks noChangeArrowheads="1"/>
          </p:cNvSpPr>
          <p:nvPr/>
        </p:nvSpPr>
        <p:spPr bwMode="auto">
          <a:xfrm>
            <a:off x="5013325" y="1793875"/>
            <a:ext cx="3444875"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A </a:t>
            </a:r>
            <a:r>
              <a:rPr lang="en-US" altLang="en-US" i="1" dirty="0"/>
              <a:t>coordinate system</a:t>
            </a:r>
            <a:r>
              <a:rPr lang="en-US" altLang="en-US" dirty="0"/>
              <a:t> for a three-dimensional space is a point </a:t>
            </a:r>
            <a:r>
              <a:rPr lang="en-US" altLang="en-US" b="1" dirty="0"/>
              <a:t>O</a:t>
            </a:r>
            <a:r>
              <a:rPr lang="en-US" altLang="en-US" dirty="0"/>
              <a:t> called the </a:t>
            </a:r>
            <a:r>
              <a:rPr lang="en-US" altLang="en-US" i="1" dirty="0"/>
              <a:t>origin</a:t>
            </a:r>
            <a:r>
              <a:rPr lang="en-US" altLang="en-US" dirty="0"/>
              <a:t> along with three linearly independent vectors </a:t>
            </a:r>
            <a:r>
              <a:rPr lang="en-US" altLang="en-US" b="1" dirty="0"/>
              <a:t>v</a:t>
            </a:r>
            <a:r>
              <a:rPr lang="en-US" altLang="en-US" baseline="-25000" dirty="0"/>
              <a:t>1</a:t>
            </a:r>
            <a:r>
              <a:rPr lang="en-US" altLang="en-US" dirty="0"/>
              <a:t>, </a:t>
            </a:r>
            <a:r>
              <a:rPr lang="en-US" altLang="en-US" b="1" dirty="0"/>
              <a:t>v</a:t>
            </a:r>
            <a:r>
              <a:rPr lang="en-US" altLang="en-US" baseline="-25000" dirty="0"/>
              <a:t>2</a:t>
            </a:r>
            <a:r>
              <a:rPr lang="en-US" altLang="en-US" dirty="0"/>
              <a:t>, and </a:t>
            </a:r>
            <a:r>
              <a:rPr lang="en-US" altLang="en-US" b="1" dirty="0"/>
              <a:t>v</a:t>
            </a:r>
            <a:r>
              <a:rPr lang="en-US" altLang="en-US" baseline="-25000" dirty="0"/>
              <a:t>3</a:t>
            </a:r>
            <a:r>
              <a:rPr lang="en-US" altLang="en-US" dirty="0"/>
              <a:t>.</a:t>
            </a:r>
          </a:p>
          <a:p>
            <a:endParaRPr lang="en-US" altLang="en-US" dirty="0"/>
          </a:p>
          <a:p>
            <a:r>
              <a:rPr lang="en-US" altLang="en-US" i="1" dirty="0"/>
              <a:t>Linearly independent</a:t>
            </a:r>
            <a:r>
              <a:rPr lang="en-US" altLang="en-US" dirty="0"/>
              <a:t> here means no two of the vectors are parallel and the three vectors do not all lie in the same plane.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144A-6187-4CB5-A7DE-1B5DBD13EFED}"/>
              </a:ext>
            </a:extLst>
          </p:cNvPr>
          <p:cNvSpPr>
            <a:spLocks noGrp="1"/>
          </p:cNvSpPr>
          <p:nvPr>
            <p:ph type="title"/>
          </p:nvPr>
        </p:nvSpPr>
        <p:spPr>
          <a:xfrm>
            <a:off x="628650" y="365086"/>
            <a:ext cx="7886700" cy="1325563"/>
          </a:xfrm>
        </p:spPr>
        <p:txBody>
          <a:bodyPr/>
          <a:lstStyle/>
          <a:p>
            <a:r>
              <a:rPr lang="en-US" dirty="0"/>
              <a:t>Multimodal registration</a:t>
            </a:r>
          </a:p>
        </p:txBody>
      </p:sp>
      <p:grpSp>
        <p:nvGrpSpPr>
          <p:cNvPr id="3" name="Group 5">
            <a:extLst>
              <a:ext uri="{FF2B5EF4-FFF2-40B4-BE49-F238E27FC236}">
                <a16:creationId xmlns:a16="http://schemas.microsoft.com/office/drawing/2014/main" id="{42D010FE-BA32-425B-B17A-8A60B495D39D}"/>
              </a:ext>
            </a:extLst>
          </p:cNvPr>
          <p:cNvGrpSpPr>
            <a:grpSpLocks/>
          </p:cNvGrpSpPr>
          <p:nvPr/>
        </p:nvGrpSpPr>
        <p:grpSpPr bwMode="auto">
          <a:xfrm>
            <a:off x="565150" y="1778000"/>
            <a:ext cx="2397125" cy="3802063"/>
            <a:chOff x="544" y="1072"/>
            <a:chExt cx="1510" cy="2395"/>
          </a:xfrm>
        </p:grpSpPr>
        <p:pic>
          <p:nvPicPr>
            <p:cNvPr id="4" name="Picture 6" descr="T2MIRigid00-000">
              <a:extLst>
                <a:ext uri="{FF2B5EF4-FFF2-40B4-BE49-F238E27FC236}">
                  <a16:creationId xmlns:a16="http://schemas.microsoft.com/office/drawing/2014/main" id="{6FECFDEF-F246-49E1-89FA-EF4056FC9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591" t="16498" r="20622" b="9967"/>
            <a:stretch>
              <a:fillRect/>
            </a:stretch>
          </p:blipFill>
          <p:spPr bwMode="auto">
            <a:xfrm>
              <a:off x="544" y="1314"/>
              <a:ext cx="1509" cy="1855"/>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a:extLst>
                <a:ext uri="{FF2B5EF4-FFF2-40B4-BE49-F238E27FC236}">
                  <a16:creationId xmlns:a16="http://schemas.microsoft.com/office/drawing/2014/main" id="{4DD37EB3-9E5A-4CC3-B894-98A5A21C86CE}"/>
                </a:ext>
              </a:extLst>
            </p:cNvPr>
            <p:cNvSpPr txBox="1">
              <a:spLocks noChangeArrowheads="1"/>
            </p:cNvSpPr>
            <p:nvPr/>
          </p:nvSpPr>
          <p:spPr bwMode="gray">
            <a:xfrm>
              <a:off x="549" y="3225"/>
              <a:ext cx="1505"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256 x 256 pixels</a:t>
              </a:r>
              <a:endParaRPr lang="en-US" altLang="en-US" sz="1800"/>
            </a:p>
          </p:txBody>
        </p:sp>
        <p:sp>
          <p:nvSpPr>
            <p:cNvPr id="6" name="Text Box 8">
              <a:extLst>
                <a:ext uri="{FF2B5EF4-FFF2-40B4-BE49-F238E27FC236}">
                  <a16:creationId xmlns:a16="http://schemas.microsoft.com/office/drawing/2014/main" id="{4DCA8EBE-633F-4DCD-A789-6D0474B7B559}"/>
                </a:ext>
              </a:extLst>
            </p:cNvPr>
            <p:cNvSpPr txBox="1">
              <a:spLocks noChangeArrowheads="1"/>
            </p:cNvSpPr>
            <p:nvPr/>
          </p:nvSpPr>
          <p:spPr bwMode="gray">
            <a:xfrm>
              <a:off x="925" y="1072"/>
              <a:ext cx="756"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MRI-T2</a:t>
              </a:r>
              <a:endParaRPr lang="en-US" altLang="en-US" sz="1800"/>
            </a:p>
          </p:txBody>
        </p:sp>
      </p:grpSp>
      <p:grpSp>
        <p:nvGrpSpPr>
          <p:cNvPr id="7" name="Group 9">
            <a:extLst>
              <a:ext uri="{FF2B5EF4-FFF2-40B4-BE49-F238E27FC236}">
                <a16:creationId xmlns:a16="http://schemas.microsoft.com/office/drawing/2014/main" id="{715F6E7D-BD91-44E1-8E22-FDAC17EC4ABC}"/>
              </a:ext>
            </a:extLst>
          </p:cNvPr>
          <p:cNvGrpSpPr>
            <a:grpSpLocks/>
          </p:cNvGrpSpPr>
          <p:nvPr/>
        </p:nvGrpSpPr>
        <p:grpSpPr bwMode="auto">
          <a:xfrm>
            <a:off x="5298091" y="1970087"/>
            <a:ext cx="2389187" cy="2609850"/>
            <a:chOff x="3820" y="1378"/>
            <a:chExt cx="1505" cy="1644"/>
          </a:xfrm>
        </p:grpSpPr>
        <p:graphicFrame>
          <p:nvGraphicFramePr>
            <p:cNvPr id="8" name="Object 10" descr="PETMIRigid">
              <a:extLst>
                <a:ext uri="{FF2B5EF4-FFF2-40B4-BE49-F238E27FC236}">
                  <a16:creationId xmlns:a16="http://schemas.microsoft.com/office/drawing/2014/main" id="{E12F43B3-F2B6-4935-A21E-5F334FF09F5A}"/>
                </a:ext>
              </a:extLst>
            </p:cNvPr>
            <p:cNvGraphicFramePr>
              <a:graphicFrameLocks noChangeAspect="1"/>
            </p:cNvGraphicFramePr>
            <p:nvPr/>
          </p:nvGraphicFramePr>
          <p:xfrm>
            <a:off x="3876" y="1623"/>
            <a:ext cx="904" cy="1142"/>
          </p:xfrm>
          <a:graphic>
            <a:graphicData uri="http://schemas.openxmlformats.org/presentationml/2006/ole">
              <mc:AlternateContent xmlns:mc="http://schemas.openxmlformats.org/markup-compatibility/2006">
                <mc:Choice xmlns:v="urn:schemas-microsoft-com:vml" Requires="v">
                  <p:oleObj spid="_x0000_s23558" name="Bitmap Image" r:id="rId4" imgW="1800476" imgH="2276793" progId="Paint.Picture">
                    <p:embed/>
                  </p:oleObj>
                </mc:Choice>
                <mc:Fallback>
                  <p:oleObj name="Bitmap Image" r:id="rId4" imgW="1800476" imgH="2276793" progId="Paint.Picture">
                    <p:embed/>
                    <p:pic>
                      <p:nvPicPr>
                        <p:cNvPr id="8" name="Object 10" descr="PETMIRigid">
                          <a:extLst>
                            <a:ext uri="{FF2B5EF4-FFF2-40B4-BE49-F238E27FC236}">
                              <a16:creationId xmlns:a16="http://schemas.microsoft.com/office/drawing/2014/main" id="{E12F43B3-F2B6-4935-A21E-5F334FF09F5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876" y="1623"/>
                          <a:ext cx="904" cy="1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1">
              <a:extLst>
                <a:ext uri="{FF2B5EF4-FFF2-40B4-BE49-F238E27FC236}">
                  <a16:creationId xmlns:a16="http://schemas.microsoft.com/office/drawing/2014/main" id="{E2FA265D-4A95-45F9-A479-FAD8678B798A}"/>
                </a:ext>
              </a:extLst>
            </p:cNvPr>
            <p:cNvSpPr txBox="1">
              <a:spLocks noChangeArrowheads="1"/>
            </p:cNvSpPr>
            <p:nvPr/>
          </p:nvSpPr>
          <p:spPr bwMode="gray">
            <a:xfrm>
              <a:off x="3820" y="2780"/>
              <a:ext cx="1505"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128 x 128 pixels</a:t>
              </a:r>
              <a:endParaRPr lang="en-US" altLang="en-US" sz="1800" dirty="0"/>
            </a:p>
          </p:txBody>
        </p:sp>
        <p:sp>
          <p:nvSpPr>
            <p:cNvPr id="10" name="Text Box 12">
              <a:extLst>
                <a:ext uri="{FF2B5EF4-FFF2-40B4-BE49-F238E27FC236}">
                  <a16:creationId xmlns:a16="http://schemas.microsoft.com/office/drawing/2014/main" id="{A51AABD1-AF1E-42D0-8712-3D1BC0C7847F}"/>
                </a:ext>
              </a:extLst>
            </p:cNvPr>
            <p:cNvSpPr txBox="1">
              <a:spLocks noChangeArrowheads="1"/>
            </p:cNvSpPr>
            <p:nvPr/>
          </p:nvSpPr>
          <p:spPr bwMode="gray">
            <a:xfrm>
              <a:off x="4084" y="1378"/>
              <a:ext cx="489"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PET</a:t>
              </a:r>
              <a:endParaRPr lang="en-US" altLang="en-US" sz="1800"/>
            </a:p>
          </p:txBody>
        </p:sp>
      </p:grpSp>
      <p:grpSp>
        <p:nvGrpSpPr>
          <p:cNvPr id="11" name="Group 13">
            <a:extLst>
              <a:ext uri="{FF2B5EF4-FFF2-40B4-BE49-F238E27FC236}">
                <a16:creationId xmlns:a16="http://schemas.microsoft.com/office/drawing/2014/main" id="{C1EDFDB3-6043-4D17-8501-CBC110EAB430}"/>
              </a:ext>
            </a:extLst>
          </p:cNvPr>
          <p:cNvGrpSpPr>
            <a:grpSpLocks/>
          </p:cNvGrpSpPr>
          <p:nvPr/>
        </p:nvGrpSpPr>
        <p:grpSpPr bwMode="auto">
          <a:xfrm>
            <a:off x="3346752" y="3075070"/>
            <a:ext cx="1654175" cy="625475"/>
            <a:chOff x="2355" y="3023"/>
            <a:chExt cx="1042" cy="394"/>
          </a:xfrm>
          <a:solidFill>
            <a:srgbClr val="00B0F0"/>
          </a:solidFill>
        </p:grpSpPr>
        <p:sp>
          <p:nvSpPr>
            <p:cNvPr id="12" name="Text Box 14">
              <a:extLst>
                <a:ext uri="{FF2B5EF4-FFF2-40B4-BE49-F238E27FC236}">
                  <a16:creationId xmlns:a16="http://schemas.microsoft.com/office/drawing/2014/main" id="{3D3C53F8-F330-47D8-A6DA-920AF9E424C0}"/>
                </a:ext>
              </a:extLst>
            </p:cNvPr>
            <p:cNvSpPr txBox="1">
              <a:spLocks noChangeArrowheads="1"/>
            </p:cNvSpPr>
            <p:nvPr/>
          </p:nvSpPr>
          <p:spPr bwMode="gray">
            <a:xfrm>
              <a:off x="2425" y="3243"/>
              <a:ext cx="972" cy="174"/>
            </a:xfrm>
            <a:prstGeom prst="rect">
              <a:avLst/>
            </a:prstGeom>
            <a:solidFill>
              <a:schemeClr val="bg1"/>
            </a:solidFill>
            <a:ln>
              <a:noFill/>
            </a:ln>
            <a:effectLst/>
            <a:extLs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sz="1800" dirty="0"/>
                <a:t>Transform</a:t>
              </a:r>
            </a:p>
          </p:txBody>
        </p:sp>
        <p:sp>
          <p:nvSpPr>
            <p:cNvPr id="13" name="AutoShape 15">
              <a:extLst>
                <a:ext uri="{FF2B5EF4-FFF2-40B4-BE49-F238E27FC236}">
                  <a16:creationId xmlns:a16="http://schemas.microsoft.com/office/drawing/2014/main" id="{4A0BEE90-F3C5-4931-AD0F-AD5F11B83DD6}"/>
                </a:ext>
              </a:extLst>
            </p:cNvPr>
            <p:cNvSpPr>
              <a:spLocks noChangeArrowheads="1"/>
            </p:cNvSpPr>
            <p:nvPr/>
          </p:nvSpPr>
          <p:spPr bwMode="gray">
            <a:xfrm rot="-5400000">
              <a:off x="2731" y="2647"/>
              <a:ext cx="248" cy="1000"/>
            </a:xfrm>
            <a:prstGeom prst="downArrow">
              <a:avLst>
                <a:gd name="adj1" fmla="val 39519"/>
                <a:gd name="adj2" fmla="val 72189"/>
              </a:avLst>
            </a:prstGeom>
            <a:grp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4" name="Text Box 3">
            <a:extLst>
              <a:ext uri="{FF2B5EF4-FFF2-40B4-BE49-F238E27FC236}">
                <a16:creationId xmlns:a16="http://schemas.microsoft.com/office/drawing/2014/main" id="{B6951C4A-6DAF-442A-84D4-3DD5FFA59A33}"/>
              </a:ext>
            </a:extLst>
          </p:cNvPr>
          <p:cNvSpPr txBox="1">
            <a:spLocks noChangeArrowheads="1"/>
          </p:cNvSpPr>
          <p:nvPr/>
        </p:nvSpPr>
        <p:spPr bwMode="auto">
          <a:xfrm>
            <a:off x="1058230" y="6157913"/>
            <a:ext cx="5600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00000"/>
              </a:lnSpc>
              <a:spcBef>
                <a:spcPct val="0"/>
              </a:spcBef>
            </a:pPr>
            <a:r>
              <a:rPr lang="en-US" altLang="en-US" sz="1000" dirty="0">
                <a:latin typeface="Arial Narrow" panose="020B0606020202030204" pitchFamily="34" charset="0"/>
              </a:rPr>
              <a:t>Images from the project: “Retrospective Image Registration Evaluation”, </a:t>
            </a:r>
            <a:br>
              <a:rPr lang="en-US" altLang="en-US" sz="1000" dirty="0">
                <a:latin typeface="Arial Narrow" panose="020B0606020202030204" pitchFamily="34" charset="0"/>
              </a:rPr>
            </a:br>
            <a:r>
              <a:rPr lang="en-US" altLang="en-US" sz="1000" dirty="0">
                <a:latin typeface="Arial Narrow" panose="020B0606020202030204" pitchFamily="34" charset="0"/>
              </a:rPr>
              <a:t>NIH, Project No. 8R01EB002124-03, Principal Investigator, J. Michael Fitzpatrick, Vanderbilt University, Nashville, TN.</a:t>
            </a:r>
            <a:endParaRPr lang="en-US" altLang="en-US" sz="1600" dirty="0">
              <a:latin typeface="Arial Narrow" panose="020B0606020202030204" pitchFamily="34" charset="0"/>
            </a:endParaRPr>
          </a:p>
        </p:txBody>
      </p:sp>
      <p:sp>
        <p:nvSpPr>
          <p:cNvPr id="15" name="Text Box 16">
            <a:extLst>
              <a:ext uri="{FF2B5EF4-FFF2-40B4-BE49-F238E27FC236}">
                <a16:creationId xmlns:a16="http://schemas.microsoft.com/office/drawing/2014/main" id="{C209F44A-027C-4979-BB91-301F4AD28A6B}"/>
              </a:ext>
            </a:extLst>
          </p:cNvPr>
          <p:cNvSpPr txBox="1">
            <a:spLocks noChangeArrowheads="1"/>
          </p:cNvSpPr>
          <p:nvPr/>
        </p:nvSpPr>
        <p:spPr bwMode="gray">
          <a:xfrm>
            <a:off x="3124936" y="4918929"/>
            <a:ext cx="4893196"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dirty="0">
                <a:solidFill>
                  <a:srgbClr val="0070C0"/>
                </a:solidFill>
              </a:rPr>
              <a:t>Do not register images in pixel space</a:t>
            </a:r>
          </a:p>
          <a:p>
            <a:r>
              <a:rPr lang="en-US" altLang="en-US" sz="2400" b="1" dirty="0">
                <a:solidFill>
                  <a:srgbClr val="0070C0"/>
                </a:solidFill>
              </a:rPr>
              <a:t>Pixel spacing needs to be specified</a:t>
            </a:r>
          </a:p>
        </p:txBody>
      </p:sp>
    </p:spTree>
    <p:extLst>
      <p:ext uri="{BB962C8B-B14F-4D97-AF65-F5344CB8AC3E}">
        <p14:creationId xmlns:p14="http://schemas.microsoft.com/office/powerpoint/2010/main" val="178964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40A96-3321-46F5-B9E8-25CCAC2CDB88}"/>
              </a:ext>
            </a:extLst>
          </p:cNvPr>
          <p:cNvSpPr>
            <a:spLocks noGrp="1"/>
          </p:cNvSpPr>
          <p:nvPr>
            <p:ph type="title"/>
          </p:nvPr>
        </p:nvSpPr>
        <p:spPr/>
        <p:txBody>
          <a:bodyPr/>
          <a:lstStyle/>
          <a:p>
            <a:r>
              <a:rPr lang="en-US" dirty="0"/>
              <a:t>Image Analysis </a:t>
            </a:r>
          </a:p>
        </p:txBody>
      </p:sp>
    </p:spTree>
    <p:extLst>
      <p:ext uri="{BB962C8B-B14F-4D97-AF65-F5344CB8AC3E}">
        <p14:creationId xmlns:p14="http://schemas.microsoft.com/office/powerpoint/2010/main" val="1739392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A938D-AE3D-42B1-9346-07C3D29AC2FD}"/>
              </a:ext>
            </a:extLst>
          </p:cNvPr>
          <p:cNvSpPr>
            <a:spLocks noGrp="1"/>
          </p:cNvSpPr>
          <p:nvPr>
            <p:ph type="title"/>
          </p:nvPr>
        </p:nvSpPr>
        <p:spPr/>
        <p:txBody>
          <a:bodyPr/>
          <a:lstStyle/>
          <a:p>
            <a:r>
              <a:rPr lang="en-US" dirty="0"/>
              <a:t>Segmentation</a:t>
            </a:r>
          </a:p>
        </p:txBody>
      </p:sp>
      <p:sp>
        <p:nvSpPr>
          <p:cNvPr id="3" name="TextBox 2">
            <a:extLst>
              <a:ext uri="{FF2B5EF4-FFF2-40B4-BE49-F238E27FC236}">
                <a16:creationId xmlns:a16="http://schemas.microsoft.com/office/drawing/2014/main" id="{F196DA96-0F09-4D47-88C6-A834AFD69F6B}"/>
              </a:ext>
            </a:extLst>
          </p:cNvPr>
          <p:cNvSpPr txBox="1"/>
          <p:nvPr/>
        </p:nvSpPr>
        <p:spPr>
          <a:xfrm>
            <a:off x="865848" y="1440382"/>
            <a:ext cx="6829678"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Dividing an image into connected regions based on the content of the image</a:t>
            </a:r>
          </a:p>
          <a:p>
            <a:pPr marL="285750" indent="-285750">
              <a:buFont typeface="Arial" panose="020B0604020202020204" pitchFamily="34" charset="0"/>
              <a:buChar char="•"/>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Regions of an image segmentation should be uniform and homogenous with respect to some characteristic, such as gray tone, color or texture and should differ significantly with respect to adjacent regions</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Techniques include</a:t>
            </a:r>
          </a:p>
          <a:p>
            <a:pPr marL="742950" lvl="1" indent="-285750">
              <a:buFont typeface="Arial" panose="020B0604020202020204" pitchFamily="34" charset="0"/>
              <a:buChar char="•"/>
            </a:pP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Thresholding </a:t>
            </a:r>
          </a:p>
          <a:p>
            <a:pPr marL="742950" lvl="1" indent="-285750">
              <a:buFont typeface="Arial" panose="020B0604020202020204" pitchFamily="34" charset="0"/>
              <a:buChar char="•"/>
            </a:pP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Grow from seeds</a:t>
            </a:r>
          </a:p>
          <a:p>
            <a:pPr marL="742950" lvl="1" indent="-285750">
              <a:buFont typeface="Arial" panose="020B0604020202020204" pitchFamily="34" charset="0"/>
              <a:buChar char="•"/>
            </a:pP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Watershed filter</a:t>
            </a:r>
          </a:p>
          <a:p>
            <a:pPr marL="742950" lvl="1" indent="-285750">
              <a:buFont typeface="Arial" panose="020B0604020202020204" pitchFamily="34" charset="0"/>
              <a:buChar char="•"/>
            </a:pP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Fast marching filter</a:t>
            </a:r>
          </a:p>
        </p:txBody>
      </p:sp>
    </p:spTree>
    <p:extLst>
      <p:ext uri="{BB962C8B-B14F-4D97-AF65-F5344CB8AC3E}">
        <p14:creationId xmlns:p14="http://schemas.microsoft.com/office/powerpoint/2010/main" val="3876572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1AB1-396A-4733-9911-BDD21F2F7F76}"/>
              </a:ext>
            </a:extLst>
          </p:cNvPr>
          <p:cNvSpPr>
            <a:spLocks noGrp="1"/>
          </p:cNvSpPr>
          <p:nvPr>
            <p:ph type="title"/>
          </p:nvPr>
        </p:nvSpPr>
        <p:spPr/>
        <p:txBody>
          <a:bodyPr/>
          <a:lstStyle/>
          <a:p>
            <a:r>
              <a:rPr lang="en-US" dirty="0"/>
              <a:t>Segmentation tools available in 3D Slicer</a:t>
            </a:r>
          </a:p>
        </p:txBody>
      </p:sp>
      <p:pic>
        <p:nvPicPr>
          <p:cNvPr id="4" name="Picture 3">
            <a:extLst>
              <a:ext uri="{FF2B5EF4-FFF2-40B4-BE49-F238E27FC236}">
                <a16:creationId xmlns:a16="http://schemas.microsoft.com/office/drawing/2014/main" id="{02F593B3-133B-46DD-9409-75E2C0A421D9}"/>
              </a:ext>
            </a:extLst>
          </p:cNvPr>
          <p:cNvPicPr>
            <a:picLocks noChangeAspect="1"/>
          </p:cNvPicPr>
          <p:nvPr/>
        </p:nvPicPr>
        <p:blipFill>
          <a:blip r:embed="rId2"/>
          <a:stretch>
            <a:fillRect/>
          </a:stretch>
        </p:blipFill>
        <p:spPr>
          <a:xfrm>
            <a:off x="537431" y="1586912"/>
            <a:ext cx="7504792" cy="4401660"/>
          </a:xfrm>
          <a:prstGeom prst="rect">
            <a:avLst/>
          </a:prstGeom>
        </p:spPr>
      </p:pic>
      <p:sp>
        <p:nvSpPr>
          <p:cNvPr id="5" name="Rectangle 4">
            <a:extLst>
              <a:ext uri="{FF2B5EF4-FFF2-40B4-BE49-F238E27FC236}">
                <a16:creationId xmlns:a16="http://schemas.microsoft.com/office/drawing/2014/main" id="{56BFEE42-DC91-49EC-902F-4CD6371DDD24}"/>
              </a:ext>
            </a:extLst>
          </p:cNvPr>
          <p:cNvSpPr/>
          <p:nvPr/>
        </p:nvSpPr>
        <p:spPr>
          <a:xfrm>
            <a:off x="537431" y="4264702"/>
            <a:ext cx="3142654" cy="47219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B9B3EC8-409B-4566-A8F4-3D43A98501EF}"/>
              </a:ext>
            </a:extLst>
          </p:cNvPr>
          <p:cNvSpPr/>
          <p:nvPr/>
        </p:nvSpPr>
        <p:spPr>
          <a:xfrm>
            <a:off x="1289438" y="1756348"/>
            <a:ext cx="734234" cy="147403"/>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8326333-EA81-4B45-9C93-50D88161EB5C}"/>
              </a:ext>
            </a:extLst>
          </p:cNvPr>
          <p:cNvCxnSpPr/>
          <p:nvPr/>
        </p:nvCxnSpPr>
        <p:spPr>
          <a:xfrm flipV="1">
            <a:off x="142407" y="4736892"/>
            <a:ext cx="395024" cy="2473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97C946C-E91B-44BD-AACC-8F858A12B2A5}"/>
              </a:ext>
            </a:extLst>
          </p:cNvPr>
          <p:cNvCxnSpPr>
            <a:cxnSpLocks/>
          </p:cNvCxnSpPr>
          <p:nvPr/>
        </p:nvCxnSpPr>
        <p:spPr>
          <a:xfrm flipV="1">
            <a:off x="404734" y="1903751"/>
            <a:ext cx="912469" cy="5021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0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7EE8-19BF-4B1A-8709-619644894130}"/>
              </a:ext>
            </a:extLst>
          </p:cNvPr>
          <p:cNvSpPr>
            <a:spLocks noGrp="1"/>
          </p:cNvSpPr>
          <p:nvPr>
            <p:ph type="title"/>
          </p:nvPr>
        </p:nvSpPr>
        <p:spPr/>
        <p:txBody>
          <a:bodyPr/>
          <a:lstStyle/>
          <a:p>
            <a:r>
              <a:rPr lang="en-US" dirty="0"/>
              <a:t>Thresholding</a:t>
            </a:r>
          </a:p>
        </p:txBody>
      </p:sp>
      <p:sp>
        <p:nvSpPr>
          <p:cNvPr id="12" name="Text Box 1027">
            <a:extLst>
              <a:ext uri="{FF2B5EF4-FFF2-40B4-BE49-F238E27FC236}">
                <a16:creationId xmlns:a16="http://schemas.microsoft.com/office/drawing/2014/main" id="{1A3FA89A-6262-4E63-B1BD-C4F94629446A}"/>
              </a:ext>
            </a:extLst>
          </p:cNvPr>
          <p:cNvSpPr txBox="1">
            <a:spLocks noChangeArrowheads="1"/>
          </p:cNvSpPr>
          <p:nvPr/>
        </p:nvSpPr>
        <p:spPr bwMode="auto">
          <a:xfrm>
            <a:off x="752184" y="1690689"/>
            <a:ext cx="7452995" cy="9233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dirty="0"/>
              <a:t>Assigning labels to pixel intensity ranges</a:t>
            </a:r>
          </a:p>
          <a:p>
            <a:pPr marL="285750" indent="-285750">
              <a:buFont typeface="Arial" panose="020B0604020202020204" pitchFamily="34" charset="0"/>
              <a:buChar char="•"/>
            </a:pPr>
            <a:r>
              <a:rPr lang="en-US" altLang="en-US" dirty="0"/>
              <a:t>Can be static or dynamic</a:t>
            </a:r>
          </a:p>
          <a:p>
            <a:pPr marL="285750" indent="-285750">
              <a:buFont typeface="Arial" panose="020B0604020202020204" pitchFamily="34" charset="0"/>
              <a:buChar char="•"/>
            </a:pPr>
            <a:r>
              <a:rPr lang="en-US" altLang="en-US" dirty="0"/>
              <a:t>Static: known value ranges for types of tissue in CT scans</a:t>
            </a:r>
          </a:p>
        </p:txBody>
      </p:sp>
      <p:pic>
        <p:nvPicPr>
          <p:cNvPr id="13" name="Picture 12">
            <a:extLst>
              <a:ext uri="{FF2B5EF4-FFF2-40B4-BE49-F238E27FC236}">
                <a16:creationId xmlns:a16="http://schemas.microsoft.com/office/drawing/2014/main" id="{4725AE05-8021-40D5-927E-65A47A71D544}"/>
              </a:ext>
            </a:extLst>
          </p:cNvPr>
          <p:cNvPicPr>
            <a:picLocks noChangeAspect="1"/>
          </p:cNvPicPr>
          <p:nvPr/>
        </p:nvPicPr>
        <p:blipFill>
          <a:blip r:embed="rId2"/>
          <a:stretch>
            <a:fillRect/>
          </a:stretch>
        </p:blipFill>
        <p:spPr>
          <a:xfrm>
            <a:off x="752184" y="2745488"/>
            <a:ext cx="5696262" cy="3273255"/>
          </a:xfrm>
          <a:prstGeom prst="rect">
            <a:avLst/>
          </a:prstGeom>
        </p:spPr>
      </p:pic>
      <p:sp>
        <p:nvSpPr>
          <p:cNvPr id="14" name="Text Box 1027">
            <a:extLst>
              <a:ext uri="{FF2B5EF4-FFF2-40B4-BE49-F238E27FC236}">
                <a16:creationId xmlns:a16="http://schemas.microsoft.com/office/drawing/2014/main" id="{3794C3CA-779D-4891-9981-94C6E8E271D6}"/>
              </a:ext>
            </a:extLst>
          </p:cNvPr>
          <p:cNvSpPr txBox="1">
            <a:spLocks noChangeArrowheads="1"/>
          </p:cNvSpPr>
          <p:nvPr/>
        </p:nvSpPr>
        <p:spPr bwMode="auto">
          <a:xfrm rot="10800000" flipV="1">
            <a:off x="6508407" y="2860036"/>
            <a:ext cx="2006943" cy="175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Segmentation in CT relying on Hounsfield Units (HU) which define a window of values for each tissue type</a:t>
            </a:r>
          </a:p>
        </p:txBody>
      </p:sp>
    </p:spTree>
    <p:extLst>
      <p:ext uri="{BB962C8B-B14F-4D97-AF65-F5344CB8AC3E}">
        <p14:creationId xmlns:p14="http://schemas.microsoft.com/office/powerpoint/2010/main" val="4078461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13C0CD62-97F5-4208-BE4E-25D2243C1526}"/>
              </a:ext>
            </a:extLst>
          </p:cNvPr>
          <p:cNvSpPr>
            <a:spLocks noGrp="1"/>
          </p:cNvSpPr>
          <p:nvPr>
            <p:ph type="sldNum" sz="quarter" idx="12"/>
          </p:nvPr>
        </p:nvSpPr>
        <p:spPr/>
        <p:txBody>
          <a:bodyPr/>
          <a:lstStyle/>
          <a:p>
            <a:fld id="{A47FC5EC-F9C2-446B-9012-A3C9BBD44E05}" type="slidenum">
              <a:rPr lang="en-US" altLang="en-US"/>
              <a:pPr/>
              <a:t>45</a:t>
            </a:fld>
            <a:endParaRPr lang="en-US" altLang="en-US"/>
          </a:p>
        </p:txBody>
      </p:sp>
      <p:sp>
        <p:nvSpPr>
          <p:cNvPr id="95235" name="Text Box 3">
            <a:extLst>
              <a:ext uri="{FF2B5EF4-FFF2-40B4-BE49-F238E27FC236}">
                <a16:creationId xmlns:a16="http://schemas.microsoft.com/office/drawing/2014/main" id="{6B2DCD9C-1A8B-4052-9C38-8AC760683C5A}"/>
              </a:ext>
            </a:extLst>
          </p:cNvPr>
          <p:cNvSpPr txBox="1">
            <a:spLocks noChangeArrowheads="1"/>
          </p:cNvSpPr>
          <p:nvPr/>
        </p:nvSpPr>
        <p:spPr bwMode="auto">
          <a:xfrm>
            <a:off x="664737" y="1694349"/>
            <a:ext cx="700108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dirty="0">
                <a:solidFill>
                  <a:srgbClr val="0070C0"/>
                </a:solidFill>
                <a:latin typeface="Verdana" panose="020B0604030504040204" pitchFamily="34" charset="0"/>
              </a:rPr>
              <a:t>How can we use a histogram to separate an</a:t>
            </a:r>
          </a:p>
          <a:p>
            <a:pPr eaLnBrk="1" hangingPunct="1"/>
            <a:r>
              <a:rPr lang="en-US" altLang="en-US" sz="2400" dirty="0">
                <a:solidFill>
                  <a:srgbClr val="0070C0"/>
                </a:solidFill>
                <a:latin typeface="Verdana" panose="020B0604030504040204" pitchFamily="34" charset="0"/>
              </a:rPr>
              <a:t>image into 2 (or several) different regions?</a:t>
            </a:r>
          </a:p>
        </p:txBody>
      </p:sp>
      <p:sp>
        <p:nvSpPr>
          <p:cNvPr id="95243" name="Text Box 11">
            <a:extLst>
              <a:ext uri="{FF2B5EF4-FFF2-40B4-BE49-F238E27FC236}">
                <a16:creationId xmlns:a16="http://schemas.microsoft.com/office/drawing/2014/main" id="{504BB3FC-D7C0-42BA-AD0C-16394253FEA5}"/>
              </a:ext>
            </a:extLst>
          </p:cNvPr>
          <p:cNvSpPr txBox="1">
            <a:spLocks noChangeArrowheads="1"/>
          </p:cNvSpPr>
          <p:nvPr/>
        </p:nvSpPr>
        <p:spPr bwMode="auto">
          <a:xfrm>
            <a:off x="536898" y="5378951"/>
            <a:ext cx="6878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dirty="0">
                <a:solidFill>
                  <a:srgbClr val="0070C0"/>
                </a:solidFill>
                <a:latin typeface="Verdana" panose="020B0604030504040204" pitchFamily="34" charset="0"/>
              </a:rPr>
              <a:t>Is there a single clear threshold? 2? 3?</a:t>
            </a:r>
          </a:p>
        </p:txBody>
      </p:sp>
      <p:pic>
        <p:nvPicPr>
          <p:cNvPr id="10" name="Picture 5" descr="bruise_histogram">
            <a:extLst>
              <a:ext uri="{FF2B5EF4-FFF2-40B4-BE49-F238E27FC236}">
                <a16:creationId xmlns:a16="http://schemas.microsoft.com/office/drawing/2014/main" id="{AF49A0C6-DCE2-4A96-93EA-105FA1DB3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337" y="2882039"/>
            <a:ext cx="3127375" cy="18970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6">
            <a:extLst>
              <a:ext uri="{FF2B5EF4-FFF2-40B4-BE49-F238E27FC236}">
                <a16:creationId xmlns:a16="http://schemas.microsoft.com/office/drawing/2014/main" id="{013040BC-B1A8-4943-BF90-070FE7EC99C0}"/>
              </a:ext>
            </a:extLst>
          </p:cNvPr>
          <p:cNvSpPr txBox="1">
            <a:spLocks noChangeArrowheads="1"/>
          </p:cNvSpPr>
          <p:nvPr/>
        </p:nvSpPr>
        <p:spPr bwMode="auto">
          <a:xfrm>
            <a:off x="1807737" y="4863239"/>
            <a:ext cx="2339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a:latin typeface="Verdana" panose="020B0604030504040204" pitchFamily="34" charset="0"/>
              </a:rPr>
              <a:t>gray-tone values</a:t>
            </a:r>
          </a:p>
        </p:txBody>
      </p:sp>
      <p:sp>
        <p:nvSpPr>
          <p:cNvPr id="12" name="Text Box 7">
            <a:extLst>
              <a:ext uri="{FF2B5EF4-FFF2-40B4-BE49-F238E27FC236}">
                <a16:creationId xmlns:a16="http://schemas.microsoft.com/office/drawing/2014/main" id="{0819C0EE-F413-49B7-AFB4-603135B7A882}"/>
              </a:ext>
            </a:extLst>
          </p:cNvPr>
          <p:cNvSpPr txBox="1">
            <a:spLocks noChangeArrowheads="1"/>
          </p:cNvSpPr>
          <p:nvPr/>
        </p:nvSpPr>
        <p:spPr bwMode="auto">
          <a:xfrm>
            <a:off x="664737" y="3771039"/>
            <a:ext cx="10223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latin typeface="Verdana" panose="020B0604030504040204" pitchFamily="34" charset="0"/>
              </a:rPr>
              <a:t> pixel</a:t>
            </a:r>
          </a:p>
          <a:p>
            <a:pPr eaLnBrk="1" hangingPunct="1"/>
            <a:r>
              <a:rPr lang="en-US" altLang="en-US" sz="2000" dirty="0">
                <a:latin typeface="Verdana" panose="020B0604030504040204" pitchFamily="34" charset="0"/>
              </a:rPr>
              <a:t>counts</a:t>
            </a:r>
          </a:p>
        </p:txBody>
      </p:sp>
      <p:sp>
        <p:nvSpPr>
          <p:cNvPr id="13" name="Text Box 8">
            <a:extLst>
              <a:ext uri="{FF2B5EF4-FFF2-40B4-BE49-F238E27FC236}">
                <a16:creationId xmlns:a16="http://schemas.microsoft.com/office/drawing/2014/main" id="{5B8A0261-393D-4BA8-9B79-7C0CB35D3909}"/>
              </a:ext>
            </a:extLst>
          </p:cNvPr>
          <p:cNvSpPr txBox="1">
            <a:spLocks noChangeArrowheads="1"/>
          </p:cNvSpPr>
          <p:nvPr/>
        </p:nvSpPr>
        <p:spPr bwMode="auto">
          <a:xfrm>
            <a:off x="1487062" y="4710995"/>
            <a:ext cx="33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Verdana" panose="020B0604030504040204" pitchFamily="34" charset="0"/>
              </a:rPr>
              <a:t>0</a:t>
            </a:r>
          </a:p>
        </p:txBody>
      </p:sp>
      <p:sp>
        <p:nvSpPr>
          <p:cNvPr id="14" name="Text Box 9">
            <a:extLst>
              <a:ext uri="{FF2B5EF4-FFF2-40B4-BE49-F238E27FC236}">
                <a16:creationId xmlns:a16="http://schemas.microsoft.com/office/drawing/2014/main" id="{9485DF2A-51EE-405A-82C2-C4FBEE340B64}"/>
              </a:ext>
            </a:extLst>
          </p:cNvPr>
          <p:cNvSpPr txBox="1">
            <a:spLocks noChangeArrowheads="1"/>
          </p:cNvSpPr>
          <p:nvPr/>
        </p:nvSpPr>
        <p:spPr bwMode="auto">
          <a:xfrm>
            <a:off x="4385837" y="4787039"/>
            <a:ext cx="622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Verdana" panose="020B0604030504040204" pitchFamily="34" charset="0"/>
              </a:rPr>
              <a:t>256</a:t>
            </a:r>
          </a:p>
        </p:txBody>
      </p:sp>
      <p:sp>
        <p:nvSpPr>
          <p:cNvPr id="15" name="Rectangle 2">
            <a:extLst>
              <a:ext uri="{FF2B5EF4-FFF2-40B4-BE49-F238E27FC236}">
                <a16:creationId xmlns:a16="http://schemas.microsoft.com/office/drawing/2014/main" id="{DB44F072-DC30-4B18-90BA-EBBE8417D5EC}"/>
              </a:ext>
            </a:extLst>
          </p:cNvPr>
          <p:cNvSpPr txBox="1">
            <a:spLocks noChangeArrowheads="1"/>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Histogram-Directed Thresholding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a:extLst>
              <a:ext uri="{FF2B5EF4-FFF2-40B4-BE49-F238E27FC236}">
                <a16:creationId xmlns:a16="http://schemas.microsoft.com/office/drawing/2014/main" id="{87FF7556-9D71-4F07-B687-1C69E3AFE4C4}"/>
              </a:ext>
            </a:extLst>
          </p:cNvPr>
          <p:cNvSpPr>
            <a:spLocks noGrp="1"/>
          </p:cNvSpPr>
          <p:nvPr>
            <p:ph type="sldNum" sz="quarter" idx="12"/>
          </p:nvPr>
        </p:nvSpPr>
        <p:spPr/>
        <p:txBody>
          <a:bodyPr/>
          <a:lstStyle/>
          <a:p>
            <a:fld id="{35501B7F-421C-4560-8BB4-3CCE13BAF083}" type="slidenum">
              <a:rPr lang="en-US" altLang="en-US"/>
              <a:pPr/>
              <a:t>46</a:t>
            </a:fld>
            <a:endParaRPr lang="en-US" altLang="en-US"/>
          </a:p>
        </p:txBody>
      </p:sp>
      <p:sp>
        <p:nvSpPr>
          <p:cNvPr id="96259" name="Text Box 3">
            <a:extLst>
              <a:ext uri="{FF2B5EF4-FFF2-40B4-BE49-F238E27FC236}">
                <a16:creationId xmlns:a16="http://schemas.microsoft.com/office/drawing/2014/main" id="{541CEFDE-DCA3-40D8-93FF-4D2C2A00C00B}"/>
              </a:ext>
            </a:extLst>
          </p:cNvPr>
          <p:cNvSpPr txBox="1">
            <a:spLocks noChangeArrowheads="1"/>
          </p:cNvSpPr>
          <p:nvPr/>
        </p:nvSpPr>
        <p:spPr bwMode="auto">
          <a:xfrm>
            <a:off x="400096" y="2205147"/>
            <a:ext cx="49026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dirty="0">
                <a:solidFill>
                  <a:srgbClr val="0070C0"/>
                </a:solidFill>
              </a:rPr>
              <a:t>Assumption: the histogram is bimodal</a:t>
            </a:r>
          </a:p>
        </p:txBody>
      </p:sp>
      <p:sp>
        <p:nvSpPr>
          <p:cNvPr id="96265" name="Text Box 9">
            <a:extLst>
              <a:ext uri="{FF2B5EF4-FFF2-40B4-BE49-F238E27FC236}">
                <a16:creationId xmlns:a16="http://schemas.microsoft.com/office/drawing/2014/main" id="{A8981DCA-AA17-4B1A-9D0C-143611F13DDB}"/>
              </a:ext>
            </a:extLst>
          </p:cNvPr>
          <p:cNvSpPr txBox="1">
            <a:spLocks noChangeArrowheads="1"/>
          </p:cNvSpPr>
          <p:nvPr/>
        </p:nvSpPr>
        <p:spPr bwMode="auto">
          <a:xfrm>
            <a:off x="409037" y="3034994"/>
            <a:ext cx="5912260"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dirty="0"/>
              <a:t>Method: find the threshold </a:t>
            </a:r>
            <a:r>
              <a:rPr lang="en-US" altLang="en-US" sz="2400" dirty="0">
                <a:solidFill>
                  <a:srgbClr val="0070C0"/>
                </a:solidFill>
              </a:rPr>
              <a:t>t</a:t>
            </a:r>
            <a:r>
              <a:rPr lang="en-US" altLang="en-US" sz="2400" dirty="0"/>
              <a:t> that minimizes</a:t>
            </a:r>
          </a:p>
          <a:p>
            <a:pPr eaLnBrk="1" hangingPunct="1"/>
            <a:r>
              <a:rPr lang="en-US" altLang="en-US" sz="2400" dirty="0">
                <a:solidFill>
                  <a:srgbClr val="0070C0"/>
                </a:solidFill>
              </a:rPr>
              <a:t>the weighted sum of within-group variances</a:t>
            </a:r>
          </a:p>
          <a:p>
            <a:pPr eaLnBrk="1" hangingPunct="1"/>
            <a:r>
              <a:rPr lang="en-US" altLang="en-US" sz="2400" dirty="0"/>
              <a:t>for the two groups that result from separating</a:t>
            </a:r>
          </a:p>
          <a:p>
            <a:pPr eaLnBrk="1" hangingPunct="1"/>
            <a:r>
              <a:rPr lang="en-US" altLang="en-US" sz="2400" dirty="0"/>
              <a:t>the gray tones at value t.</a:t>
            </a:r>
          </a:p>
        </p:txBody>
      </p:sp>
      <p:sp>
        <p:nvSpPr>
          <p:cNvPr id="96266" name="Text Box 10">
            <a:extLst>
              <a:ext uri="{FF2B5EF4-FFF2-40B4-BE49-F238E27FC236}">
                <a16:creationId xmlns:a16="http://schemas.microsoft.com/office/drawing/2014/main" id="{D9A4D29A-3371-4148-A392-6618C495E36B}"/>
              </a:ext>
            </a:extLst>
          </p:cNvPr>
          <p:cNvSpPr txBox="1">
            <a:spLocks noChangeArrowheads="1"/>
          </p:cNvSpPr>
          <p:nvPr/>
        </p:nvSpPr>
        <p:spPr bwMode="auto">
          <a:xfrm>
            <a:off x="288010" y="5300140"/>
            <a:ext cx="68743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solidFill>
                  <a:schemeClr val="tx2"/>
                </a:solidFill>
              </a:rPr>
              <a:t>Note: In practice, this operator works very well for true bimodal </a:t>
            </a:r>
          </a:p>
          <a:p>
            <a:pPr eaLnBrk="1" hangingPunct="1"/>
            <a:r>
              <a:rPr lang="en-US" altLang="en-US" sz="2000" dirty="0">
                <a:solidFill>
                  <a:schemeClr val="tx2"/>
                </a:solidFill>
              </a:rPr>
              <a:t>distributions and not too badly for others.</a:t>
            </a:r>
          </a:p>
        </p:txBody>
      </p:sp>
      <p:sp>
        <p:nvSpPr>
          <p:cNvPr id="14" name="Rectangle 2">
            <a:extLst>
              <a:ext uri="{FF2B5EF4-FFF2-40B4-BE49-F238E27FC236}">
                <a16:creationId xmlns:a16="http://schemas.microsoft.com/office/drawing/2014/main" id="{1DA5AD23-EA39-444D-97F1-A31A294C1896}"/>
              </a:ext>
            </a:extLst>
          </p:cNvPr>
          <p:cNvSpPr txBox="1">
            <a:spLocks noChangeArrowheads="1"/>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Automatic Thresholding: Otsu’s Method</a:t>
            </a:r>
          </a:p>
        </p:txBody>
      </p:sp>
      <p:pic>
        <p:nvPicPr>
          <p:cNvPr id="16" name="Picture 5" descr="bruise_histogram">
            <a:extLst>
              <a:ext uri="{FF2B5EF4-FFF2-40B4-BE49-F238E27FC236}">
                <a16:creationId xmlns:a16="http://schemas.microsoft.com/office/drawing/2014/main" id="{DCAEB38A-DA2F-4589-8366-FD4B3CAE38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95"/>
          <a:stretch/>
        </p:blipFill>
        <p:spPr bwMode="auto">
          <a:xfrm>
            <a:off x="6896765" y="1265942"/>
            <a:ext cx="1999881" cy="1617392"/>
          </a:xfrm>
          <a:prstGeom prst="rect">
            <a:avLst/>
          </a:prstGeom>
          <a:noFill/>
          <a:extLst>
            <a:ext uri="{909E8E84-426E-40DD-AFC4-6F175D3DCCD1}">
              <a14:hiddenFill xmlns:a14="http://schemas.microsoft.com/office/drawing/2010/main">
                <a:solidFill>
                  <a:srgbClr val="FFFFFF"/>
                </a:solidFill>
              </a14:hiddenFill>
            </a:ext>
          </a:extLst>
        </p:spPr>
      </p:pic>
      <p:sp>
        <p:nvSpPr>
          <p:cNvPr id="96268" name="Line 12">
            <a:extLst>
              <a:ext uri="{FF2B5EF4-FFF2-40B4-BE49-F238E27FC236}">
                <a16:creationId xmlns:a16="http://schemas.microsoft.com/office/drawing/2014/main" id="{BD3C14D3-D826-43FC-8543-8EF8D6A547F0}"/>
              </a:ext>
            </a:extLst>
          </p:cNvPr>
          <p:cNvSpPr>
            <a:spLocks noChangeShapeType="1"/>
          </p:cNvSpPr>
          <p:nvPr/>
        </p:nvSpPr>
        <p:spPr bwMode="auto">
          <a:xfrm flipH="1" flipV="1">
            <a:off x="8051369" y="1120576"/>
            <a:ext cx="7750" cy="1914040"/>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6267" name="Text Box 11">
            <a:extLst>
              <a:ext uri="{FF2B5EF4-FFF2-40B4-BE49-F238E27FC236}">
                <a16:creationId xmlns:a16="http://schemas.microsoft.com/office/drawing/2014/main" id="{B7FE6FB1-8634-45F7-8E35-73F754886DF3}"/>
              </a:ext>
            </a:extLst>
          </p:cNvPr>
          <p:cNvSpPr txBox="1">
            <a:spLocks noChangeArrowheads="1"/>
          </p:cNvSpPr>
          <p:nvPr/>
        </p:nvSpPr>
        <p:spPr bwMode="auto">
          <a:xfrm>
            <a:off x="6938963" y="1265942"/>
            <a:ext cx="1951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1600" b="1" dirty="0">
                <a:solidFill>
                  <a:schemeClr val="bg1"/>
                </a:solidFill>
                <a:latin typeface="Verdana" panose="020B0604030504040204" pitchFamily="34" charset="0"/>
              </a:rPr>
              <a:t>Grp 1       Grp 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ECC61EB6-96DD-4D6F-B5BE-8A0530AA0284}"/>
              </a:ext>
            </a:extLst>
          </p:cNvPr>
          <p:cNvSpPr>
            <a:spLocks noGrp="1"/>
          </p:cNvSpPr>
          <p:nvPr>
            <p:ph type="sldNum" sz="quarter" idx="12"/>
          </p:nvPr>
        </p:nvSpPr>
        <p:spPr/>
        <p:txBody>
          <a:bodyPr/>
          <a:lstStyle/>
          <a:p>
            <a:fld id="{D744823B-51B8-4016-B422-AA6FA39954A9}" type="slidenum">
              <a:rPr lang="en-US" altLang="en-US"/>
              <a:pPr/>
              <a:t>47</a:t>
            </a:fld>
            <a:endParaRPr lang="en-US" altLang="en-US"/>
          </a:p>
        </p:txBody>
      </p:sp>
      <p:sp>
        <p:nvSpPr>
          <p:cNvPr id="97282" name="Rectangle 2">
            <a:extLst>
              <a:ext uri="{FF2B5EF4-FFF2-40B4-BE49-F238E27FC236}">
                <a16:creationId xmlns:a16="http://schemas.microsoft.com/office/drawing/2014/main" id="{229B1037-50F9-41BC-B53B-034D4B591251}"/>
              </a:ext>
            </a:extLst>
          </p:cNvPr>
          <p:cNvSpPr>
            <a:spLocks noGrp="1" noChangeArrowheads="1"/>
          </p:cNvSpPr>
          <p:nvPr>
            <p:ph type="title"/>
          </p:nvPr>
        </p:nvSpPr>
        <p:spPr/>
        <p:txBody>
          <a:bodyPr/>
          <a:lstStyle/>
          <a:p>
            <a:r>
              <a:rPr lang="en-US" altLang="en-US" dirty="0"/>
              <a:t>Thresholding Example</a:t>
            </a:r>
          </a:p>
        </p:txBody>
      </p:sp>
      <p:pic>
        <p:nvPicPr>
          <p:cNvPr id="97285" name="Picture 5" descr="kidney">
            <a:extLst>
              <a:ext uri="{FF2B5EF4-FFF2-40B4-BE49-F238E27FC236}">
                <a16:creationId xmlns:a16="http://schemas.microsoft.com/office/drawing/2014/main" id="{8A7519DC-46B0-4FC6-8443-20E26C0256F9}"/>
              </a:ext>
            </a:extLst>
          </p:cNvPr>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1928813"/>
            <a:ext cx="4038600" cy="383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7287" name="Picture 7" descr="thresh">
            <a:extLst>
              <a:ext uri="{FF2B5EF4-FFF2-40B4-BE49-F238E27FC236}">
                <a16:creationId xmlns:a16="http://schemas.microsoft.com/office/drawing/2014/main" id="{0AD60E2A-B5A6-4F48-9ABF-843E0ADC2DDC}"/>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303426" y="1928813"/>
            <a:ext cx="4038600" cy="383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7289" name="Text Box 9">
            <a:extLst>
              <a:ext uri="{FF2B5EF4-FFF2-40B4-BE49-F238E27FC236}">
                <a16:creationId xmlns:a16="http://schemas.microsoft.com/office/drawing/2014/main" id="{2C882DAE-7DA6-471C-8B3D-1B8E9C2EFBEF}"/>
              </a:ext>
            </a:extLst>
          </p:cNvPr>
          <p:cNvSpPr txBox="1">
            <a:spLocks noChangeArrowheads="1"/>
          </p:cNvSpPr>
          <p:nvPr/>
        </p:nvSpPr>
        <p:spPr bwMode="auto">
          <a:xfrm>
            <a:off x="982637" y="5458189"/>
            <a:ext cx="3020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latin typeface="Verdana" panose="020B0604030504040204" pitchFamily="34" charset="0"/>
                <a:ea typeface="Verdana" panose="020B0604030504040204" pitchFamily="34" charset="0"/>
                <a:cs typeface="Verdana" panose="020B0604030504040204" pitchFamily="34" charset="0"/>
              </a:rPr>
              <a:t>original gray tone image</a:t>
            </a:r>
          </a:p>
        </p:txBody>
      </p:sp>
      <p:sp>
        <p:nvSpPr>
          <p:cNvPr id="97290" name="Text Box 10">
            <a:extLst>
              <a:ext uri="{FF2B5EF4-FFF2-40B4-BE49-F238E27FC236}">
                <a16:creationId xmlns:a16="http://schemas.microsoft.com/office/drawing/2014/main" id="{6D51F6C6-7767-4645-98E2-DD866E180B4E}"/>
              </a:ext>
            </a:extLst>
          </p:cNvPr>
          <p:cNvSpPr txBox="1">
            <a:spLocks noChangeArrowheads="1"/>
          </p:cNvSpPr>
          <p:nvPr/>
        </p:nvSpPr>
        <p:spPr bwMode="auto">
          <a:xfrm>
            <a:off x="4746813" y="5458189"/>
            <a:ext cx="3151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latin typeface="Verdana" panose="020B0604030504040204" pitchFamily="34" charset="0"/>
                <a:ea typeface="Verdana" panose="020B0604030504040204" pitchFamily="34" charset="0"/>
                <a:cs typeface="Verdana" panose="020B0604030504040204" pitchFamily="34" charset="0"/>
              </a:rPr>
              <a:t>binary </a:t>
            </a:r>
            <a:r>
              <a:rPr lang="en-US" altLang="en-US" dirty="0" err="1">
                <a:latin typeface="Verdana" panose="020B0604030504040204" pitchFamily="34" charset="0"/>
                <a:ea typeface="Verdana" panose="020B0604030504040204" pitchFamily="34" charset="0"/>
                <a:cs typeface="Verdana" panose="020B0604030504040204" pitchFamily="34" charset="0"/>
              </a:rPr>
              <a:t>thresholded</a:t>
            </a:r>
            <a:r>
              <a:rPr lang="en-US" altLang="en-US" dirty="0">
                <a:latin typeface="Verdana" panose="020B0604030504040204" pitchFamily="34" charset="0"/>
                <a:ea typeface="Verdana" panose="020B0604030504040204" pitchFamily="34" charset="0"/>
                <a:cs typeface="Verdana" panose="020B0604030504040204" pitchFamily="34" charset="0"/>
              </a:rPr>
              <a:t> image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DA7D2-9E3F-44B1-8D68-B2E0A4BB1688}"/>
              </a:ext>
            </a:extLst>
          </p:cNvPr>
          <p:cNvSpPr>
            <a:spLocks noGrp="1"/>
          </p:cNvSpPr>
          <p:nvPr>
            <p:ph type="title"/>
          </p:nvPr>
        </p:nvSpPr>
        <p:spPr/>
        <p:txBody>
          <a:bodyPr/>
          <a:lstStyle/>
          <a:p>
            <a:r>
              <a:rPr lang="en-US" altLang="en-US" dirty="0"/>
              <a:t>Connected Components Labeling</a:t>
            </a:r>
            <a:endParaRPr lang="en-US" dirty="0"/>
          </a:p>
        </p:txBody>
      </p:sp>
      <p:sp>
        <p:nvSpPr>
          <p:cNvPr id="3" name="TextBox 2">
            <a:extLst>
              <a:ext uri="{FF2B5EF4-FFF2-40B4-BE49-F238E27FC236}">
                <a16:creationId xmlns:a16="http://schemas.microsoft.com/office/drawing/2014/main" id="{F03E7696-6F94-4484-ACB3-81E3F3E07B31}"/>
              </a:ext>
            </a:extLst>
          </p:cNvPr>
          <p:cNvSpPr txBox="1"/>
          <p:nvPr/>
        </p:nvSpPr>
        <p:spPr>
          <a:xfrm>
            <a:off x="793019" y="1690689"/>
            <a:ext cx="7081857" cy="2246769"/>
          </a:xfrm>
          <a:prstGeom prst="rect">
            <a:avLst/>
          </a:prstGeom>
          <a:noFill/>
        </p:spPr>
        <p:txBody>
          <a:bodyPr wrap="square" rtlCol="0">
            <a:spAutoFit/>
          </a:bodyPr>
          <a:lstStyle/>
          <a:p>
            <a:pPr marL="342900" indent="-342900">
              <a:buFont typeface="Arial" panose="020B0604020202020204" pitchFamily="34" charset="0"/>
              <a:buChar char="•"/>
            </a:pPr>
            <a:r>
              <a:rPr lang="en-US" altLang="en-US" sz="2000" dirty="0"/>
              <a:t>Identify and then analyze each </a:t>
            </a:r>
            <a:r>
              <a:rPr lang="en-US" altLang="en-US" sz="2000" dirty="0">
                <a:solidFill>
                  <a:srgbClr val="E60113"/>
                </a:solidFill>
              </a:rPr>
              <a:t>connected set of pixels</a:t>
            </a:r>
            <a:r>
              <a:rPr lang="en-US" altLang="en-US" sz="2000" dirty="0">
                <a:solidFill>
                  <a:srgbClr val="930722"/>
                </a:solidFill>
              </a:rPr>
              <a:t>.</a:t>
            </a:r>
          </a:p>
          <a:p>
            <a:endParaRPr lang="en-US" altLang="en-US" sz="2000" dirty="0">
              <a:solidFill>
                <a:srgbClr val="930722"/>
              </a:solidFill>
            </a:endParaRPr>
          </a:p>
          <a:p>
            <a:pPr marL="342900" indent="-342900">
              <a:buFont typeface="Arial" panose="020B0604020202020204" pitchFamily="34" charset="0"/>
              <a:buChar char="•"/>
            </a:pPr>
            <a:r>
              <a:rPr lang="en-US" altLang="en-US" sz="2000" dirty="0"/>
              <a:t>The connected components operation takes in a binary image and produces a </a:t>
            </a:r>
            <a:r>
              <a:rPr lang="en-US" altLang="en-US" sz="2000" dirty="0">
                <a:solidFill>
                  <a:schemeClr val="hlink"/>
                </a:solidFill>
              </a:rPr>
              <a:t>labeled image</a:t>
            </a:r>
            <a:r>
              <a:rPr lang="en-US" altLang="en-US" sz="2000" dirty="0"/>
              <a:t> in which each pixel has the integer label of either the background (0) or a component.</a:t>
            </a:r>
          </a:p>
          <a:p>
            <a:endParaRPr lang="en-US" altLang="en-US" sz="2000" dirty="0">
              <a:solidFill>
                <a:srgbClr val="930722"/>
              </a:solidFill>
            </a:endParaRPr>
          </a:p>
          <a:p>
            <a:endParaRPr lang="en-US" sz="2000" dirty="0"/>
          </a:p>
        </p:txBody>
      </p:sp>
      <p:pic>
        <p:nvPicPr>
          <p:cNvPr id="4" name="Picture 9" descr="closing">
            <a:extLst>
              <a:ext uri="{FF2B5EF4-FFF2-40B4-BE49-F238E27FC236}">
                <a16:creationId xmlns:a16="http://schemas.microsoft.com/office/drawing/2014/main" id="{CFD25EFB-B79A-49F9-AA1F-E794ECF9C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412098" y="3396291"/>
            <a:ext cx="2246312" cy="213471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11" descr="components">
            <a:extLst>
              <a:ext uri="{FF2B5EF4-FFF2-40B4-BE49-F238E27FC236}">
                <a16:creationId xmlns:a16="http://schemas.microsoft.com/office/drawing/2014/main" id="{C098C3C0-131C-4793-B03D-CA6A80178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392023" y="3373821"/>
            <a:ext cx="2246312" cy="213471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13">
            <a:extLst>
              <a:ext uri="{FF2B5EF4-FFF2-40B4-BE49-F238E27FC236}">
                <a16:creationId xmlns:a16="http://schemas.microsoft.com/office/drawing/2014/main" id="{BC5B7BF0-BF8D-42E3-AD74-D92C4330850C}"/>
              </a:ext>
            </a:extLst>
          </p:cNvPr>
          <p:cNvSpPr txBox="1">
            <a:spLocks noChangeArrowheads="1"/>
          </p:cNvSpPr>
          <p:nvPr/>
        </p:nvSpPr>
        <p:spPr bwMode="auto">
          <a:xfrm>
            <a:off x="4718314" y="5370120"/>
            <a:ext cx="166354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binary image after morphology</a:t>
            </a:r>
          </a:p>
        </p:txBody>
      </p:sp>
      <p:sp>
        <p:nvSpPr>
          <p:cNvPr id="7" name="Text Box 14">
            <a:extLst>
              <a:ext uri="{FF2B5EF4-FFF2-40B4-BE49-F238E27FC236}">
                <a16:creationId xmlns:a16="http://schemas.microsoft.com/office/drawing/2014/main" id="{97868839-818F-4C67-B81C-4DAF9B990BEB}"/>
              </a:ext>
            </a:extLst>
          </p:cNvPr>
          <p:cNvSpPr txBox="1">
            <a:spLocks noChangeArrowheads="1"/>
          </p:cNvSpPr>
          <p:nvPr/>
        </p:nvSpPr>
        <p:spPr bwMode="auto">
          <a:xfrm>
            <a:off x="6638051" y="5283150"/>
            <a:ext cx="16635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connected components</a:t>
            </a:r>
          </a:p>
        </p:txBody>
      </p:sp>
      <p:sp>
        <p:nvSpPr>
          <p:cNvPr id="8" name="Rectangle 7">
            <a:extLst>
              <a:ext uri="{FF2B5EF4-FFF2-40B4-BE49-F238E27FC236}">
                <a16:creationId xmlns:a16="http://schemas.microsoft.com/office/drawing/2014/main" id="{0F33035D-D2B5-457A-ABD5-2283B02D924E}"/>
              </a:ext>
            </a:extLst>
          </p:cNvPr>
          <p:cNvSpPr/>
          <p:nvPr/>
        </p:nvSpPr>
        <p:spPr>
          <a:xfrm>
            <a:off x="6658410" y="3602421"/>
            <a:ext cx="1713538" cy="17105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5" descr="kidney">
            <a:extLst>
              <a:ext uri="{FF2B5EF4-FFF2-40B4-BE49-F238E27FC236}">
                <a16:creationId xmlns:a16="http://schemas.microsoft.com/office/drawing/2014/main" id="{57495037-480F-4586-ADD0-CD4D74A8038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522598" y="3396834"/>
            <a:ext cx="2246312" cy="21341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7" descr="thresh">
            <a:extLst>
              <a:ext uri="{FF2B5EF4-FFF2-40B4-BE49-F238E27FC236}">
                <a16:creationId xmlns:a16="http://schemas.microsoft.com/office/drawing/2014/main" id="{F87A6F5A-D462-42FB-B5B3-1E9AD593367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501953" y="3418762"/>
            <a:ext cx="2246882" cy="213471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Text Box 13">
            <a:extLst>
              <a:ext uri="{FF2B5EF4-FFF2-40B4-BE49-F238E27FC236}">
                <a16:creationId xmlns:a16="http://schemas.microsoft.com/office/drawing/2014/main" id="{73478487-69D2-437B-863E-22B9293B7B81}"/>
              </a:ext>
            </a:extLst>
          </p:cNvPr>
          <p:cNvSpPr txBox="1">
            <a:spLocks noChangeArrowheads="1"/>
          </p:cNvSpPr>
          <p:nvPr/>
        </p:nvSpPr>
        <p:spPr bwMode="auto">
          <a:xfrm>
            <a:off x="695478" y="5370120"/>
            <a:ext cx="16635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original grayscale image</a:t>
            </a:r>
          </a:p>
        </p:txBody>
      </p:sp>
      <p:sp>
        <p:nvSpPr>
          <p:cNvPr id="14" name="Text Box 13">
            <a:extLst>
              <a:ext uri="{FF2B5EF4-FFF2-40B4-BE49-F238E27FC236}">
                <a16:creationId xmlns:a16="http://schemas.microsoft.com/office/drawing/2014/main" id="{E9F196E2-4FA3-411C-9F35-A8E043493FEC}"/>
              </a:ext>
            </a:extLst>
          </p:cNvPr>
          <p:cNvSpPr txBox="1">
            <a:spLocks noChangeArrowheads="1"/>
          </p:cNvSpPr>
          <p:nvPr/>
        </p:nvSpPr>
        <p:spPr bwMode="auto">
          <a:xfrm>
            <a:off x="2695269" y="5375313"/>
            <a:ext cx="166354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binary image after threshold applied</a:t>
            </a:r>
          </a:p>
        </p:txBody>
      </p:sp>
    </p:spTree>
    <p:extLst>
      <p:ext uri="{BB962C8B-B14F-4D97-AF65-F5344CB8AC3E}">
        <p14:creationId xmlns:p14="http://schemas.microsoft.com/office/powerpoint/2010/main" val="399012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5BDA-27DB-4DA1-9A3A-D4BC6944F466}"/>
              </a:ext>
            </a:extLst>
          </p:cNvPr>
          <p:cNvSpPr>
            <a:spLocks noGrp="1"/>
          </p:cNvSpPr>
          <p:nvPr>
            <p:ph type="title"/>
          </p:nvPr>
        </p:nvSpPr>
        <p:spPr/>
        <p:txBody>
          <a:bodyPr/>
          <a:lstStyle/>
          <a:p>
            <a:r>
              <a:rPr lang="en-US" dirty="0"/>
              <a:t>Grow from seeds</a:t>
            </a:r>
          </a:p>
        </p:txBody>
      </p:sp>
      <p:sp>
        <p:nvSpPr>
          <p:cNvPr id="3" name="Text Box 1027">
            <a:extLst>
              <a:ext uri="{FF2B5EF4-FFF2-40B4-BE49-F238E27FC236}">
                <a16:creationId xmlns:a16="http://schemas.microsoft.com/office/drawing/2014/main" id="{DD3EED3B-8CAE-4C3E-97A3-83CC8FD5DA85}"/>
              </a:ext>
            </a:extLst>
          </p:cNvPr>
          <p:cNvSpPr txBox="1">
            <a:spLocks noChangeArrowheads="1"/>
          </p:cNvSpPr>
          <p:nvPr/>
        </p:nvSpPr>
        <p:spPr bwMode="auto">
          <a:xfrm>
            <a:off x="744689" y="1441173"/>
            <a:ext cx="7452995" cy="25237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sz="2000" dirty="0">
                <a:solidFill>
                  <a:srgbClr val="0070C0"/>
                </a:solidFill>
              </a:rPr>
              <a:t>Region</a:t>
            </a:r>
            <a:r>
              <a:rPr lang="en-US" altLang="en-US" sz="2000" dirty="0">
                <a:solidFill>
                  <a:schemeClr val="hlink"/>
                </a:solidFill>
              </a:rPr>
              <a:t> growing</a:t>
            </a:r>
            <a:r>
              <a:rPr lang="en-US" altLang="en-US" sz="2000" dirty="0"/>
              <a:t> techniques start with one pixel of a  potential region and try to </a:t>
            </a:r>
            <a:r>
              <a:rPr lang="en-US" altLang="en-US" sz="2000" dirty="0">
                <a:solidFill>
                  <a:schemeClr val="hlink"/>
                </a:solidFill>
              </a:rPr>
              <a:t>grow</a:t>
            </a:r>
            <a:r>
              <a:rPr lang="en-US" altLang="en-US" sz="2000" dirty="0">
                <a:solidFill>
                  <a:srgbClr val="FFFF66"/>
                </a:solidFill>
              </a:rPr>
              <a:t> </a:t>
            </a:r>
            <a:r>
              <a:rPr lang="en-US" altLang="en-US" sz="2000" dirty="0"/>
              <a:t>it by adding adjacent pixels till the pixels being compared are too dissimilar</a:t>
            </a:r>
          </a:p>
          <a:p>
            <a:pPr marL="285750" indent="-285750">
              <a:buFont typeface="Arial" panose="020B0604020202020204" pitchFamily="34" charset="0"/>
              <a:buChar char="•"/>
            </a:pPr>
            <a:r>
              <a:rPr lang="en-US" altLang="en-US" sz="2000" dirty="0"/>
              <a:t>Can include a priori knowledge of the scene by taking a set of seed pixels can be chosen from the image</a:t>
            </a:r>
          </a:p>
          <a:p>
            <a:pPr marL="285750" indent="-285750">
              <a:buFont typeface="Arial" panose="020B0604020202020204" pitchFamily="34" charset="0"/>
              <a:buChar char="•"/>
            </a:pPr>
            <a:r>
              <a:rPr lang="en-US" altLang="en-US" sz="2000" dirty="0"/>
              <a:t>A statistical tests used to decide which pixels can be added to a region</a:t>
            </a:r>
          </a:p>
          <a:p>
            <a:endParaRPr lang="en-US" altLang="en-US" dirty="0"/>
          </a:p>
        </p:txBody>
      </p:sp>
      <p:pic>
        <p:nvPicPr>
          <p:cNvPr id="6" name="Picture 5">
            <a:extLst>
              <a:ext uri="{FF2B5EF4-FFF2-40B4-BE49-F238E27FC236}">
                <a16:creationId xmlns:a16="http://schemas.microsoft.com/office/drawing/2014/main" id="{E532D196-8C2B-4BD6-B0FA-52EC08431061}"/>
              </a:ext>
            </a:extLst>
          </p:cNvPr>
          <p:cNvPicPr>
            <a:picLocks noChangeAspect="1"/>
          </p:cNvPicPr>
          <p:nvPr/>
        </p:nvPicPr>
        <p:blipFill rotWithShape="1">
          <a:blip r:embed="rId2"/>
          <a:srcRect t="5249"/>
          <a:stretch/>
        </p:blipFill>
        <p:spPr>
          <a:xfrm>
            <a:off x="4787417" y="3537678"/>
            <a:ext cx="1964326" cy="2468015"/>
          </a:xfrm>
          <a:prstGeom prst="rect">
            <a:avLst/>
          </a:prstGeom>
        </p:spPr>
      </p:pic>
      <p:sp>
        <p:nvSpPr>
          <p:cNvPr id="7" name="Text Box 13">
            <a:extLst>
              <a:ext uri="{FF2B5EF4-FFF2-40B4-BE49-F238E27FC236}">
                <a16:creationId xmlns:a16="http://schemas.microsoft.com/office/drawing/2014/main" id="{46BF71E2-D95C-4476-9A3A-6CE59FC5A5B8}"/>
              </a:ext>
            </a:extLst>
          </p:cNvPr>
          <p:cNvSpPr txBox="1">
            <a:spLocks noChangeArrowheads="1"/>
          </p:cNvSpPr>
          <p:nvPr/>
        </p:nvSpPr>
        <p:spPr bwMode="auto">
          <a:xfrm>
            <a:off x="2478364" y="5952514"/>
            <a:ext cx="19928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User provided seeds</a:t>
            </a:r>
          </a:p>
        </p:txBody>
      </p:sp>
      <p:pic>
        <p:nvPicPr>
          <p:cNvPr id="8" name="Picture 7">
            <a:extLst>
              <a:ext uri="{FF2B5EF4-FFF2-40B4-BE49-F238E27FC236}">
                <a16:creationId xmlns:a16="http://schemas.microsoft.com/office/drawing/2014/main" id="{90C84945-DA6A-43C6-A732-7E1EA4787162}"/>
              </a:ext>
            </a:extLst>
          </p:cNvPr>
          <p:cNvPicPr>
            <a:picLocks noChangeAspect="1"/>
          </p:cNvPicPr>
          <p:nvPr/>
        </p:nvPicPr>
        <p:blipFill rotWithShape="1">
          <a:blip r:embed="rId3"/>
          <a:srcRect t="2209"/>
          <a:stretch/>
        </p:blipFill>
        <p:spPr>
          <a:xfrm>
            <a:off x="2499831" y="3537677"/>
            <a:ext cx="1971356" cy="2468016"/>
          </a:xfrm>
          <a:prstGeom prst="rect">
            <a:avLst/>
          </a:prstGeom>
        </p:spPr>
      </p:pic>
      <p:sp>
        <p:nvSpPr>
          <p:cNvPr id="9" name="Text Box 13">
            <a:extLst>
              <a:ext uri="{FF2B5EF4-FFF2-40B4-BE49-F238E27FC236}">
                <a16:creationId xmlns:a16="http://schemas.microsoft.com/office/drawing/2014/main" id="{8F4EE857-A8B9-4693-9B89-C49333449ED4}"/>
              </a:ext>
            </a:extLst>
          </p:cNvPr>
          <p:cNvSpPr txBox="1">
            <a:spLocks noChangeArrowheads="1"/>
          </p:cNvSpPr>
          <p:nvPr/>
        </p:nvSpPr>
        <p:spPr bwMode="auto">
          <a:xfrm>
            <a:off x="4773168" y="5952514"/>
            <a:ext cx="19928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Segmentation grown from seeds</a:t>
            </a:r>
          </a:p>
        </p:txBody>
      </p:sp>
    </p:spTree>
    <p:extLst>
      <p:ext uri="{BB962C8B-B14F-4D97-AF65-F5344CB8AC3E}">
        <p14:creationId xmlns:p14="http://schemas.microsoft.com/office/powerpoint/2010/main" val="988512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9C4A7B63-FFCF-47DB-B7D9-7DC8B2F21765}"/>
              </a:ext>
            </a:extLst>
          </p:cNvPr>
          <p:cNvSpPr>
            <a:spLocks noGrp="1"/>
          </p:cNvSpPr>
          <p:nvPr>
            <p:ph type="title"/>
          </p:nvPr>
        </p:nvSpPr>
        <p:spPr/>
        <p:txBody>
          <a:bodyPr/>
          <a:lstStyle/>
          <a:p>
            <a:pPr eaLnBrk="1" hangingPunct="1"/>
            <a:r>
              <a:rPr lang="en-US" altLang="en-US"/>
              <a:t>Coordinate Systems</a:t>
            </a:r>
          </a:p>
        </p:txBody>
      </p:sp>
      <p:pic>
        <p:nvPicPr>
          <p:cNvPr id="15363" name="Picture 2">
            <a:extLst>
              <a:ext uri="{FF2B5EF4-FFF2-40B4-BE49-F238E27FC236}">
                <a16:creationId xmlns:a16="http://schemas.microsoft.com/office/drawing/2014/main" id="{EF936384-5329-465B-9E48-A24049B1622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33400" y="1670807"/>
            <a:ext cx="7894638" cy="3276600"/>
          </a:xfrm>
          <a:noFill/>
        </p:spPr>
      </p:pic>
      <p:sp>
        <p:nvSpPr>
          <p:cNvPr id="15364" name="TextBox 5">
            <a:extLst>
              <a:ext uri="{FF2B5EF4-FFF2-40B4-BE49-F238E27FC236}">
                <a16:creationId xmlns:a16="http://schemas.microsoft.com/office/drawing/2014/main" id="{EC90C0C4-708D-4314-B085-043927D39B9D}"/>
              </a:ext>
            </a:extLst>
          </p:cNvPr>
          <p:cNvSpPr txBox="1">
            <a:spLocks noChangeArrowheads="1"/>
          </p:cNvSpPr>
          <p:nvPr/>
        </p:nvSpPr>
        <p:spPr bwMode="auto">
          <a:xfrm>
            <a:off x="609600" y="489847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World Coordinate</a:t>
            </a:r>
          </a:p>
          <a:p>
            <a:pPr algn="ctr" eaLnBrk="1" hangingPunct="1">
              <a:spcBef>
                <a:spcPct val="0"/>
              </a:spcBef>
              <a:buFontTx/>
              <a:buNone/>
            </a:pPr>
            <a:r>
              <a:rPr lang="en-US" altLang="en-US" sz="1800" dirty="0"/>
              <a:t>System</a:t>
            </a:r>
          </a:p>
        </p:txBody>
      </p:sp>
      <p:sp>
        <p:nvSpPr>
          <p:cNvPr id="15365" name="TextBox 6">
            <a:extLst>
              <a:ext uri="{FF2B5EF4-FFF2-40B4-BE49-F238E27FC236}">
                <a16:creationId xmlns:a16="http://schemas.microsoft.com/office/drawing/2014/main" id="{DFB7FBFE-FA7C-41EB-B1EC-46FB7EC6EE66}"/>
              </a:ext>
            </a:extLst>
          </p:cNvPr>
          <p:cNvSpPr txBox="1">
            <a:spLocks noChangeArrowheads="1"/>
          </p:cNvSpPr>
          <p:nvPr/>
        </p:nvSpPr>
        <p:spPr bwMode="auto">
          <a:xfrm>
            <a:off x="3352800" y="4898471"/>
            <a:ext cx="2438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Anatomical Coordinate</a:t>
            </a:r>
          </a:p>
          <a:p>
            <a:pPr algn="ctr" eaLnBrk="1" hangingPunct="1">
              <a:spcBef>
                <a:spcPct val="0"/>
              </a:spcBef>
              <a:buFontTx/>
              <a:buNone/>
            </a:pPr>
            <a:r>
              <a:rPr lang="en-US" altLang="en-US" sz="1800"/>
              <a:t>System</a:t>
            </a:r>
          </a:p>
        </p:txBody>
      </p:sp>
      <p:sp>
        <p:nvSpPr>
          <p:cNvPr id="15366" name="TextBox 7">
            <a:extLst>
              <a:ext uri="{FF2B5EF4-FFF2-40B4-BE49-F238E27FC236}">
                <a16:creationId xmlns:a16="http://schemas.microsoft.com/office/drawing/2014/main" id="{B7B37032-592D-403F-AC98-EDB65CE1C248}"/>
              </a:ext>
            </a:extLst>
          </p:cNvPr>
          <p:cNvSpPr txBox="1">
            <a:spLocks noChangeArrowheads="1"/>
          </p:cNvSpPr>
          <p:nvPr/>
        </p:nvSpPr>
        <p:spPr bwMode="auto">
          <a:xfrm>
            <a:off x="6096000" y="489847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Image Coordinate</a:t>
            </a:r>
          </a:p>
          <a:p>
            <a:pPr algn="ctr" eaLnBrk="1" hangingPunct="1">
              <a:spcBef>
                <a:spcPct val="0"/>
              </a:spcBef>
              <a:buFontTx/>
              <a:buNone/>
            </a:pPr>
            <a:r>
              <a:rPr lang="en-US" altLang="en-US" sz="1800"/>
              <a:t>System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85F8-572D-4641-94DD-29DBE0B92D27}"/>
              </a:ext>
            </a:extLst>
          </p:cNvPr>
          <p:cNvSpPr>
            <a:spLocks noGrp="1"/>
          </p:cNvSpPr>
          <p:nvPr>
            <p:ph type="title"/>
          </p:nvPr>
        </p:nvSpPr>
        <p:spPr/>
        <p:txBody>
          <a:bodyPr/>
          <a:lstStyle/>
          <a:p>
            <a:r>
              <a:rPr lang="en-US" dirty="0"/>
              <a:t>Watershed filtering</a:t>
            </a:r>
          </a:p>
        </p:txBody>
      </p:sp>
      <p:pic>
        <p:nvPicPr>
          <p:cNvPr id="24578" name="Picture 2" descr="watershed_fig3_w.jpg">
            <a:extLst>
              <a:ext uri="{FF2B5EF4-FFF2-40B4-BE49-F238E27FC236}">
                <a16:creationId xmlns:a16="http://schemas.microsoft.com/office/drawing/2014/main" id="{7B50E5A8-DD1F-4892-AEC5-A38795BC9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96" y="3554773"/>
            <a:ext cx="1359421" cy="1450049"/>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watershed_fig9_w.gif">
            <a:extLst>
              <a:ext uri="{FF2B5EF4-FFF2-40B4-BE49-F238E27FC236}">
                <a16:creationId xmlns:a16="http://schemas.microsoft.com/office/drawing/2014/main" id="{1FB52F95-28A1-43BE-AE34-27EB5CC5B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989" y="3402126"/>
            <a:ext cx="2220450" cy="1572079"/>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13">
            <a:extLst>
              <a:ext uri="{FF2B5EF4-FFF2-40B4-BE49-F238E27FC236}">
                <a16:creationId xmlns:a16="http://schemas.microsoft.com/office/drawing/2014/main" id="{FB5387AB-48E7-4121-B831-DCA5A0043096}"/>
              </a:ext>
            </a:extLst>
          </p:cNvPr>
          <p:cNvSpPr txBox="1">
            <a:spLocks noChangeArrowheads="1"/>
          </p:cNvSpPr>
          <p:nvPr/>
        </p:nvSpPr>
        <p:spPr bwMode="auto">
          <a:xfrm>
            <a:off x="744689" y="5128108"/>
            <a:ext cx="19928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Gray scale image</a:t>
            </a:r>
          </a:p>
        </p:txBody>
      </p:sp>
      <p:sp>
        <p:nvSpPr>
          <p:cNvPr id="6" name="Text Box 13">
            <a:extLst>
              <a:ext uri="{FF2B5EF4-FFF2-40B4-BE49-F238E27FC236}">
                <a16:creationId xmlns:a16="http://schemas.microsoft.com/office/drawing/2014/main" id="{0D4D6E24-2612-4D80-9818-A3BD9B2586BA}"/>
              </a:ext>
            </a:extLst>
          </p:cNvPr>
          <p:cNvSpPr txBox="1">
            <a:spLocks noChangeArrowheads="1"/>
          </p:cNvSpPr>
          <p:nvPr/>
        </p:nvSpPr>
        <p:spPr bwMode="auto">
          <a:xfrm>
            <a:off x="3332469" y="5121184"/>
            <a:ext cx="26785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Image visualized as a surface where bright areas are “high” and dark are “low”</a:t>
            </a:r>
          </a:p>
        </p:txBody>
      </p:sp>
      <p:sp>
        <p:nvSpPr>
          <p:cNvPr id="7" name="Text Box 1027">
            <a:extLst>
              <a:ext uri="{FF2B5EF4-FFF2-40B4-BE49-F238E27FC236}">
                <a16:creationId xmlns:a16="http://schemas.microsoft.com/office/drawing/2014/main" id="{FCCD5930-534A-4BF1-AA67-B5DA801843A3}"/>
              </a:ext>
            </a:extLst>
          </p:cNvPr>
          <p:cNvSpPr txBox="1">
            <a:spLocks noChangeArrowheads="1"/>
          </p:cNvSpPr>
          <p:nvPr/>
        </p:nvSpPr>
        <p:spPr bwMode="auto">
          <a:xfrm>
            <a:off x="744689" y="1441173"/>
            <a:ext cx="7452995" cy="166199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sz="2000" dirty="0"/>
              <a:t>The watershed transform treats a 2D image like a surface</a:t>
            </a:r>
          </a:p>
          <a:p>
            <a:pPr marL="285750" indent="-285750">
              <a:buFont typeface="Arial" panose="020B0604020202020204" pitchFamily="34" charset="0"/>
              <a:buChar char="•"/>
            </a:pPr>
            <a:r>
              <a:rPr lang="en-US" sz="2000" dirty="0"/>
              <a:t>Catchment basins are identified at regional minimums </a:t>
            </a:r>
          </a:p>
          <a:p>
            <a:pPr marL="285750" indent="-285750">
              <a:buFont typeface="Arial" panose="020B0604020202020204" pitchFamily="34" charset="0"/>
              <a:buChar char="•"/>
            </a:pPr>
            <a:r>
              <a:rPr lang="en-US" altLang="en-US" sz="2000" dirty="0"/>
              <a:t>The basins are “flooded” until the different water sources meet, determining the watershed lines between regions </a:t>
            </a:r>
            <a:r>
              <a:rPr lang="en-US" altLang="en-US" sz="2400" dirty="0"/>
              <a:t> </a:t>
            </a:r>
          </a:p>
          <a:p>
            <a:endParaRPr lang="en-US" altLang="en-US" dirty="0"/>
          </a:p>
        </p:txBody>
      </p:sp>
      <p:sp>
        <p:nvSpPr>
          <p:cNvPr id="9" name="Text Box 13">
            <a:extLst>
              <a:ext uri="{FF2B5EF4-FFF2-40B4-BE49-F238E27FC236}">
                <a16:creationId xmlns:a16="http://schemas.microsoft.com/office/drawing/2014/main" id="{0BFB9ADE-AA10-447F-B4A5-415E2D5EB106}"/>
              </a:ext>
            </a:extLst>
          </p:cNvPr>
          <p:cNvSpPr txBox="1">
            <a:spLocks noChangeArrowheads="1"/>
          </p:cNvSpPr>
          <p:nvPr/>
        </p:nvSpPr>
        <p:spPr bwMode="auto">
          <a:xfrm>
            <a:off x="6286053" y="5121184"/>
            <a:ext cx="23557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Progressive watershed “flooding” in 1D</a:t>
            </a:r>
          </a:p>
        </p:txBody>
      </p:sp>
      <p:pic>
        <p:nvPicPr>
          <p:cNvPr id="24582" name="Picture 6" descr="https://imagej.net/_images/c/c5/Watershed-flooding-graph.png">
            <a:extLst>
              <a:ext uri="{FF2B5EF4-FFF2-40B4-BE49-F238E27FC236}">
                <a16:creationId xmlns:a16="http://schemas.microsoft.com/office/drawing/2014/main" id="{7D364282-F39F-4D91-891F-D6A9E7933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258" y="2766736"/>
            <a:ext cx="1854146" cy="238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976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905D-BEF8-4CBC-8CD7-95C296FD4EAA}"/>
              </a:ext>
            </a:extLst>
          </p:cNvPr>
          <p:cNvSpPr>
            <a:spLocks noGrp="1"/>
          </p:cNvSpPr>
          <p:nvPr>
            <p:ph type="title"/>
          </p:nvPr>
        </p:nvSpPr>
        <p:spPr/>
        <p:txBody>
          <a:bodyPr/>
          <a:lstStyle/>
          <a:p>
            <a:r>
              <a:rPr lang="en-US" dirty="0"/>
              <a:t>Fast marching filter</a:t>
            </a:r>
          </a:p>
        </p:txBody>
      </p:sp>
    </p:spTree>
    <p:extLst>
      <p:ext uri="{BB962C8B-B14F-4D97-AF65-F5344CB8AC3E}">
        <p14:creationId xmlns:p14="http://schemas.microsoft.com/office/powerpoint/2010/main" val="530254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94071-8646-42DE-AF6B-7FFE6BD6F2BA}"/>
              </a:ext>
            </a:extLst>
          </p:cNvPr>
          <p:cNvSpPr>
            <a:spLocks noGrp="1"/>
          </p:cNvSpPr>
          <p:nvPr>
            <p:ph type="title"/>
          </p:nvPr>
        </p:nvSpPr>
        <p:spPr/>
        <p:txBody>
          <a:bodyPr/>
          <a:lstStyle/>
          <a:p>
            <a:r>
              <a:rPr lang="en-US" dirty="0"/>
              <a:t>Surface reconstruction </a:t>
            </a:r>
          </a:p>
        </p:txBody>
      </p:sp>
    </p:spTree>
    <p:extLst>
      <p:ext uri="{BB962C8B-B14F-4D97-AF65-F5344CB8AC3E}">
        <p14:creationId xmlns:p14="http://schemas.microsoft.com/office/powerpoint/2010/main" val="43143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CDCF-E965-4555-B66B-E00E3570258E}"/>
              </a:ext>
            </a:extLst>
          </p:cNvPr>
          <p:cNvSpPr>
            <a:spLocks noGrp="1"/>
          </p:cNvSpPr>
          <p:nvPr>
            <p:ph type="title"/>
          </p:nvPr>
        </p:nvSpPr>
        <p:spPr/>
        <p:txBody>
          <a:bodyPr/>
          <a:lstStyle/>
          <a:p>
            <a:r>
              <a:rPr lang="en-US" dirty="0"/>
              <a:t>Volume rendering: Ray casting</a:t>
            </a:r>
          </a:p>
        </p:txBody>
      </p:sp>
      <p:sp>
        <p:nvSpPr>
          <p:cNvPr id="3" name="TextBox 2">
            <a:extLst>
              <a:ext uri="{FF2B5EF4-FFF2-40B4-BE49-F238E27FC236}">
                <a16:creationId xmlns:a16="http://schemas.microsoft.com/office/drawing/2014/main" id="{EDFF79DD-EA52-4B2C-917F-0FFA91DD4D96}"/>
              </a:ext>
            </a:extLst>
          </p:cNvPr>
          <p:cNvSpPr txBox="1"/>
          <p:nvPr/>
        </p:nvSpPr>
        <p:spPr>
          <a:xfrm>
            <a:off x="550257" y="1690688"/>
            <a:ext cx="788669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Direct volume visualization does not rely on a preliminary calculation of the object surface or segmentation</a:t>
            </a:r>
          </a:p>
          <a:p>
            <a:pPr marL="285750" indent="-285750">
              <a:buFont typeface="Arial" panose="020B0604020202020204" pitchFamily="34" charset="0"/>
              <a:buChar char="•"/>
            </a:pPr>
            <a:r>
              <a:rPr lang="en-US" dirty="0"/>
              <a:t>Visualization based directly on voxel data </a:t>
            </a:r>
          </a:p>
          <a:p>
            <a:pPr lvl="1"/>
            <a:r>
              <a:rPr lang="en-US" dirty="0"/>
              <a:t>1.	Volume is processed along an imaginary light ray</a:t>
            </a:r>
          </a:p>
          <a:p>
            <a:pPr marL="800100" lvl="1" indent="-342900">
              <a:buAutoNum type="arabicPeriod" startAt="2"/>
            </a:pPr>
            <a:r>
              <a:rPr lang="en-US" dirty="0"/>
              <a:t>Parameters are extracted from voxel intensity along the rays and </a:t>
            </a:r>
          </a:p>
          <a:p>
            <a:pPr marL="800100" lvl="1" indent="-342900">
              <a:buAutoNum type="arabicPeriod" startAt="2"/>
            </a:pPr>
            <a:r>
              <a:rPr lang="en-US" dirty="0"/>
              <a:t>A transfer function is applied that incorporates material properties and illumination</a:t>
            </a:r>
          </a:p>
          <a:p>
            <a:pPr marL="800100" lvl="1" indent="-342900">
              <a:buAutoNum type="arabicPeriod" startAt="2"/>
            </a:pPr>
            <a:r>
              <a:rPr lang="en-US" dirty="0"/>
              <a:t>The final value is applied as color or gray values at the corresponding position on the viewing plane</a:t>
            </a:r>
          </a:p>
        </p:txBody>
      </p:sp>
      <p:pic>
        <p:nvPicPr>
          <p:cNvPr id="24578" name="Picture 2" descr="https://upload.wikimedia.org/wikipedia/commons/thumb/7/76/Volume_ray_casting.svg/1920px-Volume_ray_casting.svg.png">
            <a:extLst>
              <a:ext uri="{FF2B5EF4-FFF2-40B4-BE49-F238E27FC236}">
                <a16:creationId xmlns:a16="http://schemas.microsoft.com/office/drawing/2014/main" id="{8EC49D24-3E2F-4391-8EB3-AB227E928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552" y="4262235"/>
            <a:ext cx="6609299" cy="223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548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B906-23CA-400D-AD9D-BCD572207C95}"/>
              </a:ext>
            </a:extLst>
          </p:cNvPr>
          <p:cNvSpPr>
            <a:spLocks noGrp="1"/>
          </p:cNvSpPr>
          <p:nvPr>
            <p:ph type="title"/>
          </p:nvPr>
        </p:nvSpPr>
        <p:spPr/>
        <p:txBody>
          <a:bodyPr/>
          <a:lstStyle/>
          <a:p>
            <a:r>
              <a:rPr lang="en-US" dirty="0"/>
              <a:t>GPU Ray casting</a:t>
            </a:r>
          </a:p>
        </p:txBody>
      </p:sp>
      <p:pic>
        <p:nvPicPr>
          <p:cNvPr id="31746" name="Picture 2" descr="image">
            <a:extLst>
              <a:ext uri="{FF2B5EF4-FFF2-40B4-BE49-F238E27FC236}">
                <a16:creationId xmlns:a16="http://schemas.microsoft.com/office/drawing/2014/main" id="{BD8789E6-8A34-4C7A-9D52-F288F1C09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3" t="20377" r="32222" b="2986"/>
          <a:stretch/>
        </p:blipFill>
        <p:spPr bwMode="auto">
          <a:xfrm>
            <a:off x="4654447" y="1910448"/>
            <a:ext cx="2970551" cy="38028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78229B-0C00-43A8-9DAE-E9A70C8B9247}"/>
              </a:ext>
            </a:extLst>
          </p:cNvPr>
          <p:cNvPicPr>
            <a:picLocks noChangeAspect="1"/>
          </p:cNvPicPr>
          <p:nvPr/>
        </p:nvPicPr>
        <p:blipFill>
          <a:blip r:embed="rId3"/>
          <a:stretch>
            <a:fillRect/>
          </a:stretch>
        </p:blipFill>
        <p:spPr>
          <a:xfrm>
            <a:off x="681118" y="1917772"/>
            <a:ext cx="3261296" cy="3788191"/>
          </a:xfrm>
          <a:prstGeom prst="rect">
            <a:avLst/>
          </a:prstGeom>
        </p:spPr>
      </p:pic>
      <p:sp>
        <p:nvSpPr>
          <p:cNvPr id="7" name="Text Box 13">
            <a:extLst>
              <a:ext uri="{FF2B5EF4-FFF2-40B4-BE49-F238E27FC236}">
                <a16:creationId xmlns:a16="http://schemas.microsoft.com/office/drawing/2014/main" id="{FDEF211A-A5FE-4639-96D7-4C46AE1852E1}"/>
              </a:ext>
            </a:extLst>
          </p:cNvPr>
          <p:cNvSpPr txBox="1">
            <a:spLocks noChangeArrowheads="1"/>
          </p:cNvSpPr>
          <p:nvPr/>
        </p:nvSpPr>
        <p:spPr bwMode="auto">
          <a:xfrm>
            <a:off x="681118" y="5713286"/>
            <a:ext cx="28040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Coronal slice of 3D CTA image</a:t>
            </a:r>
          </a:p>
        </p:txBody>
      </p:sp>
      <p:sp>
        <p:nvSpPr>
          <p:cNvPr id="8" name="Text Box 13">
            <a:extLst>
              <a:ext uri="{FF2B5EF4-FFF2-40B4-BE49-F238E27FC236}">
                <a16:creationId xmlns:a16="http://schemas.microsoft.com/office/drawing/2014/main" id="{0AE70650-EB5A-4B47-A258-972C53A4333A}"/>
              </a:ext>
            </a:extLst>
          </p:cNvPr>
          <p:cNvSpPr txBox="1">
            <a:spLocks noChangeArrowheads="1"/>
          </p:cNvSpPr>
          <p:nvPr/>
        </p:nvSpPr>
        <p:spPr bwMode="auto">
          <a:xfrm>
            <a:off x="4654447" y="5705963"/>
            <a:ext cx="28040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3D volume rendering using ray casting</a:t>
            </a:r>
          </a:p>
        </p:txBody>
      </p:sp>
    </p:spTree>
    <p:extLst>
      <p:ext uri="{BB962C8B-B14F-4D97-AF65-F5344CB8AC3E}">
        <p14:creationId xmlns:p14="http://schemas.microsoft.com/office/powerpoint/2010/main" val="96022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1B3A9-01F2-4685-898E-867BC0D6EAB7}"/>
              </a:ext>
            </a:extLst>
          </p:cNvPr>
          <p:cNvSpPr>
            <a:spLocks noGrp="1"/>
          </p:cNvSpPr>
          <p:nvPr>
            <p:ph type="title"/>
          </p:nvPr>
        </p:nvSpPr>
        <p:spPr>
          <a:xfrm>
            <a:off x="628650" y="2306352"/>
            <a:ext cx="7886700" cy="1325563"/>
          </a:xfrm>
        </p:spPr>
        <p:txBody>
          <a:bodyPr/>
          <a:lstStyle/>
          <a:p>
            <a:r>
              <a:rPr lang="en-US" dirty="0"/>
              <a:t>			Questions?</a:t>
            </a:r>
          </a:p>
        </p:txBody>
      </p:sp>
    </p:spTree>
    <p:extLst>
      <p:ext uri="{BB962C8B-B14F-4D97-AF65-F5344CB8AC3E}">
        <p14:creationId xmlns:p14="http://schemas.microsoft.com/office/powerpoint/2010/main" val="294280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40EC45E1-9F17-4458-B5FE-250C9B543BC6}"/>
              </a:ext>
            </a:extLst>
          </p:cNvPr>
          <p:cNvSpPr>
            <a:spLocks noGrp="1" noChangeArrowheads="1"/>
          </p:cNvSpPr>
          <p:nvPr>
            <p:ph type="title"/>
          </p:nvPr>
        </p:nvSpPr>
        <p:spPr>
          <a:xfrm>
            <a:off x="380999" y="365126"/>
            <a:ext cx="8318375" cy="1325563"/>
          </a:xfrm>
        </p:spPr>
        <p:txBody>
          <a:bodyPr/>
          <a:lstStyle/>
          <a:p>
            <a:r>
              <a:rPr lang="en-US" altLang="en-US" dirty="0"/>
              <a:t>Anatomical coordinate system</a:t>
            </a:r>
          </a:p>
        </p:txBody>
      </p:sp>
      <p:pic>
        <p:nvPicPr>
          <p:cNvPr id="1026" name="Picture 2" descr="https://my-ms.org/images/mri_planes_gnu.jpg">
            <a:extLst>
              <a:ext uri="{FF2B5EF4-FFF2-40B4-BE49-F238E27FC236}">
                <a16:creationId xmlns:a16="http://schemas.microsoft.com/office/drawing/2014/main" id="{F9AB2664-B406-4FEB-8376-4E72BBD1EF6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86520" y="1624448"/>
            <a:ext cx="4357480" cy="42760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92CCAC7-051C-450C-9A81-FE800ED696CC}"/>
              </a:ext>
            </a:extLst>
          </p:cNvPr>
          <p:cNvSpPr/>
          <p:nvPr/>
        </p:nvSpPr>
        <p:spPr>
          <a:xfrm>
            <a:off x="380997" y="1624448"/>
            <a:ext cx="4572000" cy="4247317"/>
          </a:xfrm>
          <a:prstGeom prst="rect">
            <a:avLst/>
          </a:prstGeom>
        </p:spPr>
        <p:txBody>
          <a:bodyPr>
            <a:spAutoFit/>
          </a:bodyPr>
          <a:lstStyle/>
          <a:p>
            <a:r>
              <a:rPr lang="en-US" dirty="0">
                <a:solidFill>
                  <a:srgbClr val="000000"/>
                </a:solidFill>
              </a:rPr>
              <a:t>This space consists of three planes to describe the standard anatomical position of a human:</a:t>
            </a:r>
          </a:p>
          <a:p>
            <a:pPr lvl="1">
              <a:buFont typeface="Arial" panose="020B0604020202020204" pitchFamily="34" charset="0"/>
              <a:buChar char="•"/>
            </a:pPr>
            <a:r>
              <a:rPr lang="en-US" dirty="0">
                <a:solidFill>
                  <a:srgbClr val="000000"/>
                </a:solidFill>
              </a:rPr>
              <a:t> </a:t>
            </a:r>
            <a:r>
              <a:rPr lang="en-US" b="1" i="1" dirty="0">
                <a:solidFill>
                  <a:srgbClr val="000000"/>
                </a:solidFill>
              </a:rPr>
              <a:t>axial plane</a:t>
            </a:r>
            <a:r>
              <a:rPr lang="en-US" dirty="0">
                <a:solidFill>
                  <a:srgbClr val="000000"/>
                </a:solidFill>
              </a:rPr>
              <a:t> is parallel to the ground and separates the head (Superior) from the feet (Inferior)</a:t>
            </a:r>
          </a:p>
          <a:p>
            <a:pPr lvl="1">
              <a:buFont typeface="Arial" panose="020B0604020202020204" pitchFamily="34" charset="0"/>
              <a:buChar char="•"/>
            </a:pPr>
            <a:r>
              <a:rPr lang="en-US" dirty="0">
                <a:solidFill>
                  <a:srgbClr val="000000"/>
                </a:solidFill>
              </a:rPr>
              <a:t> </a:t>
            </a:r>
            <a:r>
              <a:rPr lang="en-US" b="1" i="1" dirty="0">
                <a:solidFill>
                  <a:srgbClr val="000000"/>
                </a:solidFill>
              </a:rPr>
              <a:t>coronal plane</a:t>
            </a:r>
            <a:r>
              <a:rPr lang="en-US" dirty="0">
                <a:solidFill>
                  <a:srgbClr val="000000"/>
                </a:solidFill>
              </a:rPr>
              <a:t> is perpendicular to the ground and separates the front from (Anterior) the back (Posterior)</a:t>
            </a:r>
          </a:p>
          <a:p>
            <a:pPr lvl="1">
              <a:buFont typeface="Arial" panose="020B0604020202020204" pitchFamily="34" charset="0"/>
              <a:buChar char="•"/>
            </a:pPr>
            <a:r>
              <a:rPr lang="en-US" dirty="0">
                <a:solidFill>
                  <a:srgbClr val="000000"/>
                </a:solidFill>
              </a:rPr>
              <a:t> </a:t>
            </a:r>
            <a:r>
              <a:rPr lang="en-US" b="1" i="1" dirty="0">
                <a:solidFill>
                  <a:srgbClr val="000000"/>
                </a:solidFill>
              </a:rPr>
              <a:t>sagittal plane</a:t>
            </a:r>
            <a:r>
              <a:rPr lang="en-US" dirty="0">
                <a:solidFill>
                  <a:srgbClr val="000000"/>
                </a:solidFill>
              </a:rPr>
              <a:t> separates the Left from the Right</a:t>
            </a:r>
          </a:p>
          <a:p>
            <a:pPr lvl="1">
              <a:buFont typeface="Arial" panose="020B0604020202020204" pitchFamily="34" charset="0"/>
              <a:buChar char="•"/>
            </a:pPr>
            <a:endParaRPr lang="en-US" dirty="0">
              <a:solidFill>
                <a:srgbClr val="000000"/>
              </a:solidFill>
            </a:endParaRPr>
          </a:p>
          <a:p>
            <a:pPr>
              <a:buFontTx/>
              <a:buNone/>
            </a:pPr>
            <a:r>
              <a:rPr lang="en-US" altLang="en-US" dirty="0"/>
              <a:t>This coordinate system is fixed with respect to the scan table and the object or subject being scanned. </a:t>
            </a:r>
            <a:r>
              <a:rPr lang="en-US" dirty="0"/>
              <a:t>Different medical applications use different definitions of this 3D basis</a:t>
            </a:r>
            <a:endParaRPr lang="en-US"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40EC45E1-9F17-4458-B5FE-250C9B543BC6}"/>
              </a:ext>
            </a:extLst>
          </p:cNvPr>
          <p:cNvSpPr>
            <a:spLocks noGrp="1" noChangeArrowheads="1"/>
          </p:cNvSpPr>
          <p:nvPr>
            <p:ph type="title"/>
          </p:nvPr>
        </p:nvSpPr>
        <p:spPr>
          <a:xfrm>
            <a:off x="788570" y="365126"/>
            <a:ext cx="7833496" cy="1325563"/>
          </a:xfrm>
        </p:spPr>
        <p:txBody>
          <a:bodyPr/>
          <a:lstStyle/>
          <a:p>
            <a:r>
              <a:rPr lang="en-US" altLang="en-US" dirty="0"/>
              <a:t>Anatomical coordinate system: </a:t>
            </a:r>
            <a:r>
              <a:rPr lang="en-US" altLang="en-US" dirty="0">
                <a:solidFill>
                  <a:srgbClr val="FF0000"/>
                </a:solidFill>
              </a:rPr>
              <a:t>RAS</a:t>
            </a:r>
            <a:r>
              <a:rPr lang="en-US" altLang="en-US" dirty="0"/>
              <a:t> vs </a:t>
            </a:r>
            <a:r>
              <a:rPr lang="en-US" altLang="en-US" dirty="0">
                <a:solidFill>
                  <a:srgbClr val="FF0000"/>
                </a:solidFill>
              </a:rPr>
              <a:t>LPS</a:t>
            </a:r>
            <a:endParaRPr lang="en-US" altLang="en-US" dirty="0"/>
          </a:p>
        </p:txBody>
      </p:sp>
      <p:grpSp>
        <p:nvGrpSpPr>
          <p:cNvPr id="4" name="Group 3">
            <a:extLst>
              <a:ext uri="{FF2B5EF4-FFF2-40B4-BE49-F238E27FC236}">
                <a16:creationId xmlns:a16="http://schemas.microsoft.com/office/drawing/2014/main" id="{6712E762-88C7-42F5-AA7D-C026F125C623}"/>
              </a:ext>
            </a:extLst>
          </p:cNvPr>
          <p:cNvGrpSpPr/>
          <p:nvPr/>
        </p:nvGrpSpPr>
        <p:grpSpPr>
          <a:xfrm>
            <a:off x="4865615" y="1937333"/>
            <a:ext cx="3548543" cy="3112839"/>
            <a:chOff x="4521666" y="1543050"/>
            <a:chExt cx="4283887" cy="3810000"/>
          </a:xfrm>
        </p:grpSpPr>
        <p:sp>
          <p:nvSpPr>
            <p:cNvPr id="4118" name="Text Box 22">
              <a:extLst>
                <a:ext uri="{FF2B5EF4-FFF2-40B4-BE49-F238E27FC236}">
                  <a16:creationId xmlns:a16="http://schemas.microsoft.com/office/drawing/2014/main" id="{B8552D46-E1A7-4C45-818A-E2A11D2AFE72}"/>
                </a:ext>
              </a:extLst>
            </p:cNvPr>
            <p:cNvSpPr txBox="1">
              <a:spLocks noChangeArrowheads="1"/>
            </p:cNvSpPr>
            <p:nvPr/>
          </p:nvSpPr>
          <p:spPr bwMode="auto">
            <a:xfrm>
              <a:off x="8255466" y="3219450"/>
              <a:ext cx="5500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FF0000"/>
                  </a:solidFill>
                </a:rPr>
                <a:t>L</a:t>
              </a:r>
              <a:r>
                <a:rPr lang="en-US" altLang="en-US" dirty="0"/>
                <a:t>eft</a:t>
              </a:r>
            </a:p>
          </p:txBody>
        </p:sp>
        <p:sp>
          <p:nvSpPr>
            <p:cNvPr id="4119" name="Text Box 23">
              <a:extLst>
                <a:ext uri="{FF2B5EF4-FFF2-40B4-BE49-F238E27FC236}">
                  <a16:creationId xmlns:a16="http://schemas.microsoft.com/office/drawing/2014/main" id="{06633197-1D83-451A-9ED6-7D9C4ED76A21}"/>
                </a:ext>
              </a:extLst>
            </p:cNvPr>
            <p:cNvSpPr txBox="1">
              <a:spLocks noChangeArrowheads="1"/>
            </p:cNvSpPr>
            <p:nvPr/>
          </p:nvSpPr>
          <p:spPr bwMode="auto">
            <a:xfrm>
              <a:off x="7569666" y="2076450"/>
              <a:ext cx="10524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FF0000"/>
                  </a:solidFill>
                </a:rPr>
                <a:t>P</a:t>
              </a:r>
              <a:r>
                <a:rPr lang="en-US" altLang="en-US" dirty="0"/>
                <a:t>osterior</a:t>
              </a:r>
            </a:p>
          </p:txBody>
        </p:sp>
        <p:sp>
          <p:nvSpPr>
            <p:cNvPr id="4120" name="Text Box 24">
              <a:extLst>
                <a:ext uri="{FF2B5EF4-FFF2-40B4-BE49-F238E27FC236}">
                  <a16:creationId xmlns:a16="http://schemas.microsoft.com/office/drawing/2014/main" id="{16CE0CF3-09AE-43F8-B666-65A0E1F89BDC}"/>
                </a:ext>
              </a:extLst>
            </p:cNvPr>
            <p:cNvSpPr txBox="1">
              <a:spLocks noChangeArrowheads="1"/>
            </p:cNvSpPr>
            <p:nvPr/>
          </p:nvSpPr>
          <p:spPr bwMode="auto">
            <a:xfrm>
              <a:off x="6121866" y="1543050"/>
              <a:ext cx="123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FF0000"/>
                  </a:solidFill>
                </a:rPr>
                <a:t>S</a:t>
              </a:r>
              <a:r>
                <a:rPr lang="en-US" altLang="en-US" dirty="0"/>
                <a:t>uperior</a:t>
              </a:r>
            </a:p>
          </p:txBody>
        </p:sp>
        <p:sp>
          <p:nvSpPr>
            <p:cNvPr id="4123" name="Text Box 27">
              <a:extLst>
                <a:ext uri="{FF2B5EF4-FFF2-40B4-BE49-F238E27FC236}">
                  <a16:creationId xmlns:a16="http://schemas.microsoft.com/office/drawing/2014/main" id="{9E504D83-1041-4C41-A62F-247A6F919552}"/>
                </a:ext>
              </a:extLst>
            </p:cNvPr>
            <p:cNvSpPr txBox="1">
              <a:spLocks noChangeArrowheads="1"/>
            </p:cNvSpPr>
            <p:nvPr/>
          </p:nvSpPr>
          <p:spPr bwMode="auto">
            <a:xfrm>
              <a:off x="6198066" y="4895850"/>
              <a:ext cx="111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Inferior</a:t>
              </a:r>
            </a:p>
          </p:txBody>
        </p:sp>
        <p:sp>
          <p:nvSpPr>
            <p:cNvPr id="4124" name="Text Box 28">
              <a:extLst>
                <a:ext uri="{FF2B5EF4-FFF2-40B4-BE49-F238E27FC236}">
                  <a16:creationId xmlns:a16="http://schemas.microsoft.com/office/drawing/2014/main" id="{3EE52A80-DE4C-4EE9-AE52-015EFA9D168D}"/>
                </a:ext>
              </a:extLst>
            </p:cNvPr>
            <p:cNvSpPr txBox="1">
              <a:spLocks noChangeArrowheads="1"/>
            </p:cNvSpPr>
            <p:nvPr/>
          </p:nvSpPr>
          <p:spPr bwMode="auto">
            <a:xfrm>
              <a:off x="4674066" y="4286250"/>
              <a:ext cx="9687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Anterior</a:t>
              </a:r>
            </a:p>
          </p:txBody>
        </p:sp>
        <p:sp>
          <p:nvSpPr>
            <p:cNvPr id="4125" name="Text Box 29">
              <a:extLst>
                <a:ext uri="{FF2B5EF4-FFF2-40B4-BE49-F238E27FC236}">
                  <a16:creationId xmlns:a16="http://schemas.microsoft.com/office/drawing/2014/main" id="{2E4B2ECB-B222-48AA-A41F-C665D3A7404C}"/>
                </a:ext>
              </a:extLst>
            </p:cNvPr>
            <p:cNvSpPr txBox="1">
              <a:spLocks noChangeArrowheads="1"/>
            </p:cNvSpPr>
            <p:nvPr/>
          </p:nvSpPr>
          <p:spPr bwMode="auto">
            <a:xfrm>
              <a:off x="4521666" y="3219450"/>
              <a:ext cx="6682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Right</a:t>
              </a:r>
            </a:p>
          </p:txBody>
        </p:sp>
        <p:sp>
          <p:nvSpPr>
            <p:cNvPr id="4127" name="Line 31">
              <a:extLst>
                <a:ext uri="{FF2B5EF4-FFF2-40B4-BE49-F238E27FC236}">
                  <a16:creationId xmlns:a16="http://schemas.microsoft.com/office/drawing/2014/main" id="{9B604BF8-1592-4477-81E4-DAF0075C2001}"/>
                </a:ext>
              </a:extLst>
            </p:cNvPr>
            <p:cNvSpPr>
              <a:spLocks noChangeShapeType="1"/>
            </p:cNvSpPr>
            <p:nvPr/>
          </p:nvSpPr>
          <p:spPr bwMode="auto">
            <a:xfrm>
              <a:off x="5274141" y="342900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28" name="Line 32">
              <a:extLst>
                <a:ext uri="{FF2B5EF4-FFF2-40B4-BE49-F238E27FC236}">
                  <a16:creationId xmlns:a16="http://schemas.microsoft.com/office/drawing/2014/main" id="{374B2DA0-C4C7-4ACF-AABD-F1F57710470D}"/>
                </a:ext>
              </a:extLst>
            </p:cNvPr>
            <p:cNvSpPr>
              <a:spLocks noChangeShapeType="1"/>
            </p:cNvSpPr>
            <p:nvPr/>
          </p:nvSpPr>
          <p:spPr bwMode="auto">
            <a:xfrm rot="-5400000">
              <a:off x="5302716" y="342900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29" name="Line 33">
              <a:extLst>
                <a:ext uri="{FF2B5EF4-FFF2-40B4-BE49-F238E27FC236}">
                  <a16:creationId xmlns:a16="http://schemas.microsoft.com/office/drawing/2014/main" id="{CE33C0D8-35E8-4086-B9F9-FFEAECEDD141}"/>
                </a:ext>
              </a:extLst>
            </p:cNvPr>
            <p:cNvSpPr>
              <a:spLocks noChangeShapeType="1"/>
            </p:cNvSpPr>
            <p:nvPr/>
          </p:nvSpPr>
          <p:spPr bwMode="auto">
            <a:xfrm flipV="1">
              <a:off x="5588466" y="2533650"/>
              <a:ext cx="2362200" cy="1752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31" name="Oval 35">
              <a:extLst>
                <a:ext uri="{FF2B5EF4-FFF2-40B4-BE49-F238E27FC236}">
                  <a16:creationId xmlns:a16="http://schemas.microsoft.com/office/drawing/2014/main" id="{A7861D24-2196-4356-9843-4CB78AAE71E4}"/>
                </a:ext>
              </a:extLst>
            </p:cNvPr>
            <p:cNvSpPr>
              <a:spLocks noChangeArrowheads="1"/>
            </p:cNvSpPr>
            <p:nvPr/>
          </p:nvSpPr>
          <p:spPr bwMode="auto">
            <a:xfrm>
              <a:off x="6674316" y="3352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0" name="AutoShape 44">
              <a:extLst>
                <a:ext uri="{FF2B5EF4-FFF2-40B4-BE49-F238E27FC236}">
                  <a16:creationId xmlns:a16="http://schemas.microsoft.com/office/drawing/2014/main" id="{39571ABE-608C-488D-8140-002367471C2D}"/>
                </a:ext>
              </a:extLst>
            </p:cNvPr>
            <p:cNvSpPr>
              <a:spLocks noChangeArrowheads="1"/>
            </p:cNvSpPr>
            <p:nvPr/>
          </p:nvSpPr>
          <p:spPr bwMode="auto">
            <a:xfrm>
              <a:off x="6960066" y="2838450"/>
              <a:ext cx="914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 name="Group 2">
            <a:extLst>
              <a:ext uri="{FF2B5EF4-FFF2-40B4-BE49-F238E27FC236}">
                <a16:creationId xmlns:a16="http://schemas.microsoft.com/office/drawing/2014/main" id="{0608833B-EB34-437D-98CB-67EA8C196253}"/>
              </a:ext>
            </a:extLst>
          </p:cNvPr>
          <p:cNvGrpSpPr/>
          <p:nvPr/>
        </p:nvGrpSpPr>
        <p:grpSpPr>
          <a:xfrm>
            <a:off x="252004" y="1956383"/>
            <a:ext cx="3820076" cy="3112839"/>
            <a:chOff x="-91944" y="1562100"/>
            <a:chExt cx="4611688" cy="3810000"/>
          </a:xfrm>
        </p:grpSpPr>
        <p:sp>
          <p:nvSpPr>
            <p:cNvPr id="15" name="Text Box 22">
              <a:extLst>
                <a:ext uri="{FF2B5EF4-FFF2-40B4-BE49-F238E27FC236}">
                  <a16:creationId xmlns:a16="http://schemas.microsoft.com/office/drawing/2014/main" id="{CBF23A86-431A-4224-998D-124FE4AB02DD}"/>
                </a:ext>
              </a:extLst>
            </p:cNvPr>
            <p:cNvSpPr txBox="1">
              <a:spLocks noChangeArrowheads="1"/>
            </p:cNvSpPr>
            <p:nvPr/>
          </p:nvSpPr>
          <p:spPr bwMode="auto">
            <a:xfrm>
              <a:off x="3641856" y="3238500"/>
              <a:ext cx="87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R</a:t>
              </a:r>
              <a:r>
                <a:rPr lang="en-US" altLang="en-US"/>
                <a:t>ight</a:t>
              </a:r>
            </a:p>
          </p:txBody>
        </p:sp>
        <p:sp>
          <p:nvSpPr>
            <p:cNvPr id="16" name="Text Box 23">
              <a:extLst>
                <a:ext uri="{FF2B5EF4-FFF2-40B4-BE49-F238E27FC236}">
                  <a16:creationId xmlns:a16="http://schemas.microsoft.com/office/drawing/2014/main" id="{CA017620-C15C-40D6-AEC3-28399F563D27}"/>
                </a:ext>
              </a:extLst>
            </p:cNvPr>
            <p:cNvSpPr txBox="1">
              <a:spLocks noChangeArrowheads="1"/>
            </p:cNvSpPr>
            <p:nvPr/>
          </p:nvSpPr>
          <p:spPr bwMode="auto">
            <a:xfrm>
              <a:off x="2956056" y="2095500"/>
              <a:ext cx="121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A</a:t>
              </a:r>
              <a:r>
                <a:rPr lang="en-US" altLang="en-US"/>
                <a:t>nterior</a:t>
              </a:r>
            </a:p>
          </p:txBody>
        </p:sp>
        <p:sp>
          <p:nvSpPr>
            <p:cNvPr id="17" name="Text Box 24">
              <a:extLst>
                <a:ext uri="{FF2B5EF4-FFF2-40B4-BE49-F238E27FC236}">
                  <a16:creationId xmlns:a16="http://schemas.microsoft.com/office/drawing/2014/main" id="{268C1514-F952-4987-BF00-4F6BCB7A7B8A}"/>
                </a:ext>
              </a:extLst>
            </p:cNvPr>
            <p:cNvSpPr txBox="1">
              <a:spLocks noChangeArrowheads="1"/>
            </p:cNvSpPr>
            <p:nvPr/>
          </p:nvSpPr>
          <p:spPr bwMode="auto">
            <a:xfrm>
              <a:off x="1508256" y="1562100"/>
              <a:ext cx="123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S</a:t>
              </a:r>
              <a:r>
                <a:rPr lang="en-US" altLang="en-US"/>
                <a:t>uperior</a:t>
              </a:r>
            </a:p>
          </p:txBody>
        </p:sp>
        <p:sp>
          <p:nvSpPr>
            <p:cNvPr id="18" name="Text Box 27">
              <a:extLst>
                <a:ext uri="{FF2B5EF4-FFF2-40B4-BE49-F238E27FC236}">
                  <a16:creationId xmlns:a16="http://schemas.microsoft.com/office/drawing/2014/main" id="{E1C30147-C6B1-4A2F-AFBB-7835BB23718D}"/>
                </a:ext>
              </a:extLst>
            </p:cNvPr>
            <p:cNvSpPr txBox="1">
              <a:spLocks noChangeArrowheads="1"/>
            </p:cNvSpPr>
            <p:nvPr/>
          </p:nvSpPr>
          <p:spPr bwMode="auto">
            <a:xfrm>
              <a:off x="1584456" y="4914900"/>
              <a:ext cx="111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Inferior</a:t>
              </a:r>
            </a:p>
          </p:txBody>
        </p:sp>
        <p:sp>
          <p:nvSpPr>
            <p:cNvPr id="19" name="Text Box 28">
              <a:extLst>
                <a:ext uri="{FF2B5EF4-FFF2-40B4-BE49-F238E27FC236}">
                  <a16:creationId xmlns:a16="http://schemas.microsoft.com/office/drawing/2014/main" id="{C7585BE1-B804-4E4F-B4D1-C6686FB5D179}"/>
                </a:ext>
              </a:extLst>
            </p:cNvPr>
            <p:cNvSpPr txBox="1">
              <a:spLocks noChangeArrowheads="1"/>
            </p:cNvSpPr>
            <p:nvPr/>
          </p:nvSpPr>
          <p:spPr bwMode="auto">
            <a:xfrm>
              <a:off x="60456" y="4305300"/>
              <a:ext cx="1284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Posterior</a:t>
              </a:r>
            </a:p>
          </p:txBody>
        </p:sp>
        <p:sp>
          <p:nvSpPr>
            <p:cNvPr id="20" name="Text Box 29">
              <a:extLst>
                <a:ext uri="{FF2B5EF4-FFF2-40B4-BE49-F238E27FC236}">
                  <a16:creationId xmlns:a16="http://schemas.microsoft.com/office/drawing/2014/main" id="{F929D8BF-3770-462B-8DA8-86CCAB8FB8F2}"/>
                </a:ext>
              </a:extLst>
            </p:cNvPr>
            <p:cNvSpPr txBox="1">
              <a:spLocks noChangeArrowheads="1"/>
            </p:cNvSpPr>
            <p:nvPr/>
          </p:nvSpPr>
          <p:spPr bwMode="auto">
            <a:xfrm>
              <a:off x="-91944" y="3238500"/>
              <a:ext cx="690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Left</a:t>
              </a:r>
            </a:p>
          </p:txBody>
        </p:sp>
        <p:sp>
          <p:nvSpPr>
            <p:cNvPr id="21" name="Line 31">
              <a:extLst>
                <a:ext uri="{FF2B5EF4-FFF2-40B4-BE49-F238E27FC236}">
                  <a16:creationId xmlns:a16="http://schemas.microsoft.com/office/drawing/2014/main" id="{C3F120B9-DC75-4D56-ADBA-C9FC5FBC5FEA}"/>
                </a:ext>
              </a:extLst>
            </p:cNvPr>
            <p:cNvSpPr>
              <a:spLocks noChangeShapeType="1"/>
            </p:cNvSpPr>
            <p:nvPr/>
          </p:nvSpPr>
          <p:spPr bwMode="auto">
            <a:xfrm>
              <a:off x="660531" y="344805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32">
              <a:extLst>
                <a:ext uri="{FF2B5EF4-FFF2-40B4-BE49-F238E27FC236}">
                  <a16:creationId xmlns:a16="http://schemas.microsoft.com/office/drawing/2014/main" id="{87B627F3-B295-4A40-8C54-8BE0D7CACFCA}"/>
                </a:ext>
              </a:extLst>
            </p:cNvPr>
            <p:cNvSpPr>
              <a:spLocks noChangeShapeType="1"/>
            </p:cNvSpPr>
            <p:nvPr/>
          </p:nvSpPr>
          <p:spPr bwMode="auto">
            <a:xfrm rot="-5400000">
              <a:off x="689106" y="344805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33">
              <a:extLst>
                <a:ext uri="{FF2B5EF4-FFF2-40B4-BE49-F238E27FC236}">
                  <a16:creationId xmlns:a16="http://schemas.microsoft.com/office/drawing/2014/main" id="{84FC4715-683D-4686-9107-E8B441B57160}"/>
                </a:ext>
              </a:extLst>
            </p:cNvPr>
            <p:cNvSpPr>
              <a:spLocks noChangeShapeType="1"/>
            </p:cNvSpPr>
            <p:nvPr/>
          </p:nvSpPr>
          <p:spPr bwMode="auto">
            <a:xfrm flipV="1">
              <a:off x="974856" y="2552700"/>
              <a:ext cx="2362200" cy="1752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Oval 35">
              <a:extLst>
                <a:ext uri="{FF2B5EF4-FFF2-40B4-BE49-F238E27FC236}">
                  <a16:creationId xmlns:a16="http://schemas.microsoft.com/office/drawing/2014/main" id="{C67BD263-5514-4D6F-9536-92B4222629CC}"/>
                </a:ext>
              </a:extLst>
            </p:cNvPr>
            <p:cNvSpPr>
              <a:spLocks noChangeArrowheads="1"/>
            </p:cNvSpPr>
            <p:nvPr/>
          </p:nvSpPr>
          <p:spPr bwMode="auto">
            <a:xfrm>
              <a:off x="2060706" y="337185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44">
              <a:extLst>
                <a:ext uri="{FF2B5EF4-FFF2-40B4-BE49-F238E27FC236}">
                  <a16:creationId xmlns:a16="http://schemas.microsoft.com/office/drawing/2014/main" id="{DF92C240-F238-4EAA-A508-88AC74109C26}"/>
                </a:ext>
              </a:extLst>
            </p:cNvPr>
            <p:cNvSpPr>
              <a:spLocks noChangeArrowheads="1"/>
            </p:cNvSpPr>
            <p:nvPr/>
          </p:nvSpPr>
          <p:spPr bwMode="auto">
            <a:xfrm>
              <a:off x="2346456" y="2857500"/>
              <a:ext cx="914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 name="Rectangle 27">
            <a:extLst>
              <a:ext uri="{FF2B5EF4-FFF2-40B4-BE49-F238E27FC236}">
                <a16:creationId xmlns:a16="http://schemas.microsoft.com/office/drawing/2014/main" id="{5850F832-D87B-47B7-802C-1556B3BDDA55}"/>
              </a:ext>
            </a:extLst>
          </p:cNvPr>
          <p:cNvSpPr/>
          <p:nvPr/>
        </p:nvSpPr>
        <p:spPr>
          <a:xfrm>
            <a:off x="193281" y="5119122"/>
            <a:ext cx="4572000" cy="369332"/>
          </a:xfrm>
          <a:prstGeom prst="rect">
            <a:avLst/>
          </a:prstGeom>
        </p:spPr>
        <p:txBody>
          <a:bodyPr>
            <a:spAutoFit/>
          </a:bodyPr>
          <a:lstStyle/>
          <a:p>
            <a:r>
              <a:rPr lang="en-US" dirty="0">
                <a:solidFill>
                  <a:srgbClr val="FF0000"/>
                </a:solidFill>
              </a:rPr>
              <a:t>RAS</a:t>
            </a:r>
            <a:r>
              <a:rPr lang="en-US" dirty="0">
                <a:solidFill>
                  <a:srgbClr val="000000"/>
                </a:solidFill>
              </a:rPr>
              <a:t> (</a:t>
            </a:r>
            <a:r>
              <a:rPr lang="en-US" dirty="0">
                <a:solidFill>
                  <a:srgbClr val="FF0000"/>
                </a:solidFill>
              </a:rPr>
              <a:t>R</a:t>
            </a:r>
            <a:r>
              <a:rPr lang="en-US" dirty="0">
                <a:solidFill>
                  <a:srgbClr val="000000"/>
                </a:solidFill>
              </a:rPr>
              <a:t>ight, </a:t>
            </a:r>
            <a:r>
              <a:rPr lang="en-US" dirty="0">
                <a:solidFill>
                  <a:srgbClr val="FF0000"/>
                </a:solidFill>
              </a:rPr>
              <a:t>A</a:t>
            </a:r>
            <a:r>
              <a:rPr lang="en-US" dirty="0">
                <a:solidFill>
                  <a:srgbClr val="000000"/>
                </a:solidFill>
              </a:rPr>
              <a:t>nterior, </a:t>
            </a:r>
            <a:r>
              <a:rPr lang="en-US" dirty="0">
                <a:solidFill>
                  <a:srgbClr val="FF0000"/>
                </a:solidFill>
              </a:rPr>
              <a:t>S</a:t>
            </a:r>
            <a:r>
              <a:rPr lang="en-US" dirty="0">
                <a:solidFill>
                  <a:srgbClr val="000000"/>
                </a:solidFill>
              </a:rPr>
              <a:t>uperior): 3D Slicer</a:t>
            </a:r>
          </a:p>
        </p:txBody>
      </p:sp>
      <p:sp>
        <p:nvSpPr>
          <p:cNvPr id="30" name="Rectangle 29">
            <a:extLst>
              <a:ext uri="{FF2B5EF4-FFF2-40B4-BE49-F238E27FC236}">
                <a16:creationId xmlns:a16="http://schemas.microsoft.com/office/drawing/2014/main" id="{3BF65591-D620-4142-ACEA-2516BA0AE19B}"/>
              </a:ext>
            </a:extLst>
          </p:cNvPr>
          <p:cNvSpPr/>
          <p:nvPr/>
        </p:nvSpPr>
        <p:spPr>
          <a:xfrm>
            <a:off x="4441655" y="5108502"/>
            <a:ext cx="4572000" cy="646331"/>
          </a:xfrm>
          <a:prstGeom prst="rect">
            <a:avLst/>
          </a:prstGeom>
        </p:spPr>
        <p:txBody>
          <a:bodyPr>
            <a:spAutoFit/>
          </a:bodyPr>
          <a:lstStyle/>
          <a:p>
            <a:r>
              <a:rPr lang="en-US" dirty="0">
                <a:solidFill>
                  <a:srgbClr val="FF0000"/>
                </a:solidFill>
              </a:rPr>
              <a:t>LPS</a:t>
            </a:r>
            <a:r>
              <a:rPr lang="en-US" dirty="0">
                <a:solidFill>
                  <a:srgbClr val="000000"/>
                </a:solidFill>
              </a:rPr>
              <a:t> (</a:t>
            </a:r>
            <a:r>
              <a:rPr lang="en-US" dirty="0">
                <a:solidFill>
                  <a:srgbClr val="FF0000"/>
                </a:solidFill>
              </a:rPr>
              <a:t>L</a:t>
            </a:r>
            <a:r>
              <a:rPr lang="en-US" dirty="0">
                <a:solidFill>
                  <a:srgbClr val="000000"/>
                </a:solidFill>
              </a:rPr>
              <a:t>eft, </a:t>
            </a:r>
            <a:r>
              <a:rPr lang="en-US" dirty="0">
                <a:solidFill>
                  <a:srgbClr val="FF0000"/>
                </a:solidFill>
              </a:rPr>
              <a:t>P</a:t>
            </a:r>
            <a:r>
              <a:rPr lang="en-US" dirty="0">
                <a:solidFill>
                  <a:srgbClr val="000000"/>
                </a:solidFill>
              </a:rPr>
              <a:t>osterior, </a:t>
            </a:r>
            <a:r>
              <a:rPr lang="en-US" dirty="0">
                <a:solidFill>
                  <a:srgbClr val="FF0000"/>
                </a:solidFill>
              </a:rPr>
              <a:t>S</a:t>
            </a:r>
            <a:r>
              <a:rPr lang="en-US" dirty="0">
                <a:solidFill>
                  <a:srgbClr val="000000"/>
                </a:solidFill>
              </a:rPr>
              <a:t>uperior): DICOM images, ITK toolkit</a:t>
            </a:r>
          </a:p>
        </p:txBody>
      </p:sp>
    </p:spTree>
    <p:extLst>
      <p:ext uri="{BB962C8B-B14F-4D97-AF65-F5344CB8AC3E}">
        <p14:creationId xmlns:p14="http://schemas.microsoft.com/office/powerpoint/2010/main" val="2977268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A0DE257-5756-4941-8E7E-CCCCD1621B4C}"/>
              </a:ext>
            </a:extLst>
          </p:cNvPr>
          <p:cNvSpPr>
            <a:spLocks noGrp="1" noChangeArrowheads="1"/>
          </p:cNvSpPr>
          <p:nvPr>
            <p:ph type="title"/>
          </p:nvPr>
        </p:nvSpPr>
        <p:spPr/>
        <p:txBody>
          <a:bodyPr/>
          <a:lstStyle/>
          <a:p>
            <a:r>
              <a:rPr lang="en-US" altLang="en-US" dirty="0"/>
              <a:t>The </a:t>
            </a:r>
            <a:r>
              <a:rPr lang="en-US" altLang="en-US" dirty="0">
                <a:solidFill>
                  <a:srgbClr val="FF0000"/>
                </a:solidFill>
              </a:rPr>
              <a:t>IJK</a:t>
            </a:r>
            <a:r>
              <a:rPr lang="en-US" altLang="en-US" dirty="0"/>
              <a:t> Coordinate System</a:t>
            </a:r>
          </a:p>
        </p:txBody>
      </p:sp>
      <p:sp>
        <p:nvSpPr>
          <p:cNvPr id="4" name="Text Box 3">
            <a:extLst>
              <a:ext uri="{FF2B5EF4-FFF2-40B4-BE49-F238E27FC236}">
                <a16:creationId xmlns:a16="http://schemas.microsoft.com/office/drawing/2014/main" id="{7C114027-2E9D-41D3-92BC-F25F57FE2D38}"/>
              </a:ext>
            </a:extLst>
          </p:cNvPr>
          <p:cNvSpPr txBox="1">
            <a:spLocks noChangeArrowheads="1"/>
          </p:cNvSpPr>
          <p:nvPr/>
        </p:nvSpPr>
        <p:spPr bwMode="auto">
          <a:xfrm>
            <a:off x="8247063" y="3211585"/>
            <a:ext cx="26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i</a:t>
            </a:r>
            <a:endParaRPr lang="en-US" altLang="en-US"/>
          </a:p>
        </p:txBody>
      </p:sp>
      <p:sp>
        <p:nvSpPr>
          <p:cNvPr id="5" name="Text Box 4">
            <a:extLst>
              <a:ext uri="{FF2B5EF4-FFF2-40B4-BE49-F238E27FC236}">
                <a16:creationId xmlns:a16="http://schemas.microsoft.com/office/drawing/2014/main" id="{EB470CE7-AC9D-428A-8829-785335C69D79}"/>
              </a:ext>
            </a:extLst>
          </p:cNvPr>
          <p:cNvSpPr txBox="1">
            <a:spLocks noChangeArrowheads="1"/>
          </p:cNvSpPr>
          <p:nvPr/>
        </p:nvSpPr>
        <p:spPr bwMode="auto">
          <a:xfrm>
            <a:off x="8001000" y="2068585"/>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j</a:t>
            </a:r>
            <a:endParaRPr lang="en-US" altLang="en-US"/>
          </a:p>
        </p:txBody>
      </p:sp>
      <p:sp>
        <p:nvSpPr>
          <p:cNvPr id="6" name="Text Box 5">
            <a:extLst>
              <a:ext uri="{FF2B5EF4-FFF2-40B4-BE49-F238E27FC236}">
                <a16:creationId xmlns:a16="http://schemas.microsoft.com/office/drawing/2014/main" id="{B287D577-0364-4CD2-B2EF-768E969902FE}"/>
              </a:ext>
            </a:extLst>
          </p:cNvPr>
          <p:cNvSpPr txBox="1">
            <a:spLocks noChangeArrowheads="1"/>
          </p:cNvSpPr>
          <p:nvPr/>
        </p:nvSpPr>
        <p:spPr bwMode="auto">
          <a:xfrm>
            <a:off x="6534150" y="145898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k</a:t>
            </a:r>
            <a:endParaRPr lang="en-US" altLang="en-US"/>
          </a:p>
        </p:txBody>
      </p:sp>
      <p:sp>
        <p:nvSpPr>
          <p:cNvPr id="7" name="Text Box 6">
            <a:extLst>
              <a:ext uri="{FF2B5EF4-FFF2-40B4-BE49-F238E27FC236}">
                <a16:creationId xmlns:a16="http://schemas.microsoft.com/office/drawing/2014/main" id="{946EE19A-0711-4805-8428-E159BDD4B37A}"/>
              </a:ext>
            </a:extLst>
          </p:cNvPr>
          <p:cNvSpPr txBox="1">
            <a:spLocks noChangeArrowheads="1"/>
          </p:cNvSpPr>
          <p:nvPr/>
        </p:nvSpPr>
        <p:spPr bwMode="auto">
          <a:xfrm>
            <a:off x="6477000" y="4964185"/>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-k</a:t>
            </a:r>
          </a:p>
        </p:txBody>
      </p:sp>
      <p:sp>
        <p:nvSpPr>
          <p:cNvPr id="8" name="Text Box 7">
            <a:extLst>
              <a:ext uri="{FF2B5EF4-FFF2-40B4-BE49-F238E27FC236}">
                <a16:creationId xmlns:a16="http://schemas.microsoft.com/office/drawing/2014/main" id="{F1A5BE2B-7C89-4977-8115-AAB604B11629}"/>
              </a:ext>
            </a:extLst>
          </p:cNvPr>
          <p:cNvSpPr txBox="1">
            <a:spLocks noChangeArrowheads="1"/>
          </p:cNvSpPr>
          <p:nvPr/>
        </p:nvSpPr>
        <p:spPr bwMode="auto">
          <a:xfrm>
            <a:off x="5097463" y="4297435"/>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-j</a:t>
            </a:r>
          </a:p>
        </p:txBody>
      </p:sp>
      <p:sp>
        <p:nvSpPr>
          <p:cNvPr id="9" name="Text Box 8">
            <a:extLst>
              <a:ext uri="{FF2B5EF4-FFF2-40B4-BE49-F238E27FC236}">
                <a16:creationId xmlns:a16="http://schemas.microsoft.com/office/drawing/2014/main" id="{53076C79-DF32-45E0-A6A6-31EE506A3B79}"/>
              </a:ext>
            </a:extLst>
          </p:cNvPr>
          <p:cNvSpPr txBox="1">
            <a:spLocks noChangeArrowheads="1"/>
          </p:cNvSpPr>
          <p:nvPr/>
        </p:nvSpPr>
        <p:spPr bwMode="auto">
          <a:xfrm>
            <a:off x="4716463" y="3230635"/>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a:t>
            </a:r>
          </a:p>
        </p:txBody>
      </p:sp>
      <p:sp>
        <p:nvSpPr>
          <p:cNvPr id="10" name="Line 9">
            <a:extLst>
              <a:ext uri="{FF2B5EF4-FFF2-40B4-BE49-F238E27FC236}">
                <a16:creationId xmlns:a16="http://schemas.microsoft.com/office/drawing/2014/main" id="{63836578-0DAE-443E-989C-913CCD2BC80F}"/>
              </a:ext>
            </a:extLst>
          </p:cNvPr>
          <p:cNvSpPr>
            <a:spLocks noChangeShapeType="1"/>
          </p:cNvSpPr>
          <p:nvPr/>
        </p:nvSpPr>
        <p:spPr bwMode="auto">
          <a:xfrm>
            <a:off x="5210175" y="3440185"/>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0">
            <a:extLst>
              <a:ext uri="{FF2B5EF4-FFF2-40B4-BE49-F238E27FC236}">
                <a16:creationId xmlns:a16="http://schemas.microsoft.com/office/drawing/2014/main" id="{F562CC56-D343-4FA1-876A-E7DD91577FE2}"/>
              </a:ext>
            </a:extLst>
          </p:cNvPr>
          <p:cNvSpPr>
            <a:spLocks noChangeShapeType="1"/>
          </p:cNvSpPr>
          <p:nvPr/>
        </p:nvSpPr>
        <p:spPr bwMode="auto">
          <a:xfrm rot="-5400000">
            <a:off x="5238750" y="3440185"/>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1">
            <a:extLst>
              <a:ext uri="{FF2B5EF4-FFF2-40B4-BE49-F238E27FC236}">
                <a16:creationId xmlns:a16="http://schemas.microsoft.com/office/drawing/2014/main" id="{76E13765-781C-4230-9407-62B1EA9E48FC}"/>
              </a:ext>
            </a:extLst>
          </p:cNvPr>
          <p:cNvSpPr>
            <a:spLocks noChangeShapeType="1"/>
          </p:cNvSpPr>
          <p:nvPr/>
        </p:nvSpPr>
        <p:spPr bwMode="auto">
          <a:xfrm flipV="1">
            <a:off x="5524500" y="2544835"/>
            <a:ext cx="2362200" cy="1752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Oval 12">
            <a:extLst>
              <a:ext uri="{FF2B5EF4-FFF2-40B4-BE49-F238E27FC236}">
                <a16:creationId xmlns:a16="http://schemas.microsoft.com/office/drawing/2014/main" id="{D87C0F78-F2C2-4DE1-BFA2-69881CB7CE06}"/>
              </a:ext>
            </a:extLst>
          </p:cNvPr>
          <p:cNvSpPr>
            <a:spLocks noChangeArrowheads="1"/>
          </p:cNvSpPr>
          <p:nvPr/>
        </p:nvSpPr>
        <p:spPr bwMode="auto">
          <a:xfrm>
            <a:off x="6610350" y="3363985"/>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AutoShape 13">
            <a:extLst>
              <a:ext uri="{FF2B5EF4-FFF2-40B4-BE49-F238E27FC236}">
                <a16:creationId xmlns:a16="http://schemas.microsoft.com/office/drawing/2014/main" id="{5FB41120-C3D8-4229-B8A4-366120434DC3}"/>
              </a:ext>
            </a:extLst>
          </p:cNvPr>
          <p:cNvSpPr>
            <a:spLocks noChangeArrowheads="1"/>
          </p:cNvSpPr>
          <p:nvPr/>
        </p:nvSpPr>
        <p:spPr bwMode="auto">
          <a:xfrm>
            <a:off x="6896100" y="2849635"/>
            <a:ext cx="914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Rectangle 16">
            <a:extLst>
              <a:ext uri="{FF2B5EF4-FFF2-40B4-BE49-F238E27FC236}">
                <a16:creationId xmlns:a16="http://schemas.microsoft.com/office/drawing/2014/main" id="{55043E3C-A0E7-4234-A986-B89A6CB09841}"/>
              </a:ext>
            </a:extLst>
          </p:cNvPr>
          <p:cNvSpPr/>
          <p:nvPr/>
        </p:nvSpPr>
        <p:spPr>
          <a:xfrm>
            <a:off x="504826" y="1822167"/>
            <a:ext cx="3773488" cy="2031325"/>
          </a:xfrm>
          <a:prstGeom prst="rect">
            <a:avLst/>
          </a:prstGeom>
        </p:spPr>
        <p:txBody>
          <a:bodyPr wrap="square">
            <a:spAutoFit/>
          </a:bodyPr>
          <a:lstStyle/>
          <a:p>
            <a:pPr>
              <a:buFontTx/>
              <a:buNone/>
            </a:pPr>
            <a:r>
              <a:rPr lang="en-US" altLang="en-US" dirty="0"/>
              <a:t>Every medical scanner has its own coordinate system called the </a:t>
            </a:r>
            <a:r>
              <a:rPr lang="en-US" altLang="en-US" i="1" dirty="0"/>
              <a:t>IJK coordinate system</a:t>
            </a:r>
            <a:r>
              <a:rPr lang="en-US" altLang="en-US" dirty="0"/>
              <a:t>.  The</a:t>
            </a:r>
          </a:p>
          <a:p>
            <a:pPr>
              <a:buFontTx/>
              <a:buNone/>
            </a:pPr>
            <a:r>
              <a:rPr lang="en-US" altLang="en-US" dirty="0"/>
              <a:t>IJK coordinate system represents the actual rectangular prism of data that is scanned, instead of the position of the scan table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EAC57D4-DAF3-4526-AF09-3E843981A854}"/>
              </a:ext>
            </a:extLst>
          </p:cNvPr>
          <p:cNvSpPr>
            <a:spLocks noGrp="1" noChangeArrowheads="1"/>
          </p:cNvSpPr>
          <p:nvPr>
            <p:ph type="title"/>
          </p:nvPr>
        </p:nvSpPr>
        <p:spPr/>
        <p:txBody>
          <a:bodyPr/>
          <a:lstStyle/>
          <a:p>
            <a:r>
              <a:rPr lang="en-US" altLang="en-US"/>
              <a:t>Coordinate System Conversion</a:t>
            </a:r>
          </a:p>
        </p:txBody>
      </p:sp>
      <p:sp>
        <p:nvSpPr>
          <p:cNvPr id="48131" name="Rectangle 3">
            <a:extLst>
              <a:ext uri="{FF2B5EF4-FFF2-40B4-BE49-F238E27FC236}">
                <a16:creationId xmlns:a16="http://schemas.microsoft.com/office/drawing/2014/main" id="{C922A1A2-8035-4283-8D0D-C59E5522C8F1}"/>
              </a:ext>
            </a:extLst>
          </p:cNvPr>
          <p:cNvSpPr>
            <a:spLocks noGrp="1" noChangeArrowheads="1"/>
          </p:cNvSpPr>
          <p:nvPr>
            <p:ph type="body" idx="1"/>
          </p:nvPr>
        </p:nvSpPr>
        <p:spPr/>
        <p:txBody>
          <a:bodyPr/>
          <a:lstStyle/>
          <a:p>
            <a:pPr>
              <a:buFontTx/>
              <a:buNone/>
            </a:pPr>
            <a:r>
              <a:rPr lang="en-US" altLang="en-US" dirty="0"/>
              <a:t>We frequently need to convert between</a:t>
            </a:r>
          </a:p>
          <a:p>
            <a:pPr>
              <a:buFontTx/>
              <a:buNone/>
            </a:pPr>
            <a:r>
              <a:rPr lang="en-US" altLang="en-US" dirty="0"/>
              <a:t>coordinate systems, such as RAS and IJK.</a:t>
            </a:r>
          </a:p>
          <a:p>
            <a:pPr>
              <a:buFontTx/>
              <a:buNone/>
            </a:pPr>
            <a:r>
              <a:rPr lang="en-US" altLang="en-US" dirty="0"/>
              <a:t>The mapping from one coordinate system to</a:t>
            </a:r>
          </a:p>
          <a:p>
            <a:pPr>
              <a:buFontTx/>
              <a:buNone/>
            </a:pPr>
            <a:r>
              <a:rPr lang="en-US" altLang="en-US" dirty="0"/>
              <a:t>another is a 3D </a:t>
            </a:r>
            <a:r>
              <a:rPr lang="en-US" altLang="en-US" i="1" dirty="0"/>
              <a:t>affine transformation</a:t>
            </a:r>
            <a:r>
              <a:rPr lang="en-US" altLang="en-US" dirty="0"/>
              <a:t>: a</a:t>
            </a:r>
          </a:p>
          <a:p>
            <a:pPr>
              <a:buFontTx/>
              <a:buNone/>
            </a:pPr>
            <a:r>
              <a:rPr lang="en-US" altLang="en-US" dirty="0"/>
              <a:t>sequence of transformations consisting of a</a:t>
            </a:r>
          </a:p>
          <a:p>
            <a:pPr>
              <a:buFontTx/>
              <a:buNone/>
            </a:pPr>
            <a:r>
              <a:rPr lang="en-US" altLang="en-US" dirty="0"/>
              <a:t>shear, a reflection, a rotation, a scaling, and a</a:t>
            </a:r>
          </a:p>
          <a:p>
            <a:pPr>
              <a:buFontTx/>
              <a:buNone/>
            </a:pPr>
            <a:r>
              <a:rPr lang="en-US" altLang="en-US" dirty="0"/>
              <a:t>translation.</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955</TotalTime>
  <Words>2061</Words>
  <Application>Microsoft Office PowerPoint</Application>
  <PresentationFormat>On-screen Show (4:3)</PresentationFormat>
  <Paragraphs>423</Paragraphs>
  <Slides>55</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3" baseType="lpstr">
      <vt:lpstr>Arial</vt:lpstr>
      <vt:lpstr>Arial Narrow</vt:lpstr>
      <vt:lpstr>Calibri</vt:lpstr>
      <vt:lpstr>Calibri Light</vt:lpstr>
      <vt:lpstr>Cambria Math</vt:lpstr>
      <vt:lpstr>Verdana</vt:lpstr>
      <vt:lpstr>Office Theme</vt:lpstr>
      <vt:lpstr>Bitmap Image</vt:lpstr>
      <vt:lpstr>Applied Imaging Concepts: An introduction to image processing and analysis</vt:lpstr>
      <vt:lpstr>3D imaging conceptual workflow</vt:lpstr>
      <vt:lpstr>Outline </vt:lpstr>
      <vt:lpstr>What is a Coordinate System?</vt:lpstr>
      <vt:lpstr>Coordinate Systems</vt:lpstr>
      <vt:lpstr>Anatomical coordinate system</vt:lpstr>
      <vt:lpstr>Anatomical coordinate system: RAS vs LPS</vt:lpstr>
      <vt:lpstr>The IJK Coordinate System</vt:lpstr>
      <vt:lpstr>Coordinate System Conversion</vt:lpstr>
      <vt:lpstr>What do all of these mean</vt:lpstr>
      <vt:lpstr>What do all of these mean</vt:lpstr>
      <vt:lpstr>What do all of these mean</vt:lpstr>
      <vt:lpstr>What is an image?</vt:lpstr>
      <vt:lpstr>What is an image?</vt:lpstr>
      <vt:lpstr>What is an image?</vt:lpstr>
      <vt:lpstr>Digitization</vt:lpstr>
      <vt:lpstr>Resolution</vt:lpstr>
      <vt:lpstr>Resolution in 3D</vt:lpstr>
      <vt:lpstr>Bits and Bytes</vt:lpstr>
      <vt:lpstr>Quantization</vt:lpstr>
      <vt:lpstr>Quantization and image size</vt:lpstr>
      <vt:lpstr>Quantization and image size</vt:lpstr>
      <vt:lpstr>Image enhancement</vt:lpstr>
      <vt:lpstr>Image Histogram</vt:lpstr>
      <vt:lpstr>Histogram transformation</vt:lpstr>
      <vt:lpstr>Image filtering</vt:lpstr>
      <vt:lpstr>Image filtering</vt:lpstr>
      <vt:lpstr>Smoothing with a mean filter</vt:lpstr>
      <vt:lpstr>Sharpening</vt:lpstr>
      <vt:lpstr>Convolution</vt:lpstr>
      <vt:lpstr>Convolution in 1D</vt:lpstr>
      <vt:lpstr>Convolution in 2D</vt:lpstr>
      <vt:lpstr>Other common kernel choices</vt:lpstr>
      <vt:lpstr>Mathematical morphology</vt:lpstr>
      <vt:lpstr>Structuring Elements</vt:lpstr>
      <vt:lpstr>Dilation</vt:lpstr>
      <vt:lpstr>Erosion</vt:lpstr>
      <vt:lpstr>Image Registration</vt:lpstr>
      <vt:lpstr>Multimodal registration</vt:lpstr>
      <vt:lpstr>Multimodal registration</vt:lpstr>
      <vt:lpstr>Image Analysis </vt:lpstr>
      <vt:lpstr>Segmentation</vt:lpstr>
      <vt:lpstr>Segmentation tools available in 3D Slicer</vt:lpstr>
      <vt:lpstr>Thresholding</vt:lpstr>
      <vt:lpstr>PowerPoint Presentation</vt:lpstr>
      <vt:lpstr>PowerPoint Presentation</vt:lpstr>
      <vt:lpstr>Thresholding Example</vt:lpstr>
      <vt:lpstr>Connected Components Labeling</vt:lpstr>
      <vt:lpstr>Grow from seeds</vt:lpstr>
      <vt:lpstr>Watershed filtering</vt:lpstr>
      <vt:lpstr>Fast marching filter</vt:lpstr>
      <vt:lpstr>Surface reconstruction </vt:lpstr>
      <vt:lpstr>Volume rendering: Ray casting</vt:lpstr>
      <vt:lpstr>GPU Ray casting</vt:lpstr>
      <vt:lpstr>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M. Rolfe</dc:creator>
  <cp:lastModifiedBy>Sara M. Rolfe</cp:lastModifiedBy>
  <cp:revision>63</cp:revision>
  <dcterms:created xsi:type="dcterms:W3CDTF">2019-08-12T18:12:05Z</dcterms:created>
  <dcterms:modified xsi:type="dcterms:W3CDTF">2019-08-14T21:22:07Z</dcterms:modified>
</cp:coreProperties>
</file>